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Oxygen"/>
      <p:regular r:id="rId21"/>
      <p:bold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font" Target="fonts/Oxygen-bold.fntdata"/><Relationship Id="rId10" Type="http://schemas.openxmlformats.org/officeDocument/2006/relationships/slide" Target="slides/slide6.xml"/><Relationship Id="rId21" Type="http://schemas.openxmlformats.org/officeDocument/2006/relationships/font" Target="fonts/Oxygen-regular.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jpg>
</file>

<file path=ppt/media/image10.jpg>
</file>

<file path=ppt/media/image11.png>
</file>

<file path=ppt/media/image12.jpg>
</file>

<file path=ppt/media/image13.jpg>
</file>

<file path=ppt/media/image14.png>
</file>

<file path=ppt/media/image15.png>
</file>

<file path=ppt/media/image16.jpg>
</file>

<file path=ppt/media/image17.png>
</file>

<file path=ppt/media/image18.jp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jpg>
</file>

<file path=ppt/media/image28.png>
</file>

<file path=ppt/media/image3.png>
</file>

<file path=ppt/media/image4.jp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interstates.com/experience/experience-detail/18/Ethanol_Plant" TargetMode="Externa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ethanolproducer.com/articles/7963/western-wisconsin-energy-55-mmgy-ethanol-plant-up-for-grabs" TargetMode="Externa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www.weightzonefactor.com/blog/why-whole-wheat-bread-is-not-healthier-than-white/" TargetMode="Externa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bigmeankitty.com/fp/wp-content/uploads/2016/05/Alcohol.jpg" TargetMode="External"/><Relationship Id="rId3" Type="http://schemas.openxmlformats.org/officeDocument/2006/relationships/hyperlink" Target="http://www.pxleyes.com/3D-contest/21149/brush-up-your-3D.html" TargetMode="External"/><Relationship Id="rId4" Type="http://schemas.openxmlformats.org/officeDocument/2006/relationships/hyperlink" Target="http://deconlabs.com/products/molecular-biology-ethanol/"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eia.gov/todayinenergy/detail.php?id=21012" TargetMode="Externa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ideplayer.biz.tr/slide/10943534/"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24b4f6838e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4b4f6838e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Kept weird photo for presentation</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g24b418651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4b418651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1" name="Shape 141"/>
        <p:cNvGrpSpPr/>
        <p:nvPr/>
      </p:nvGrpSpPr>
      <p:grpSpPr>
        <a:xfrm>
          <a:off x="0" y="0"/>
          <a:ext cx="0" cy="0"/>
          <a:chOff x="0" y="0"/>
          <a:chExt cx="0" cy="0"/>
        </a:xfrm>
      </p:grpSpPr>
      <p:sp>
        <p:nvSpPr>
          <p:cNvPr id="142" name="Google Shape;142;g1f4678c5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f4678c5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24b4f6838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4b4f6838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7" name="Shape 157"/>
        <p:cNvGrpSpPr/>
        <p:nvPr/>
      </p:nvGrpSpPr>
      <p:grpSpPr>
        <a:xfrm>
          <a:off x="0" y="0"/>
          <a:ext cx="0" cy="0"/>
          <a:chOff x="0" y="0"/>
          <a:chExt cx="0" cy="0"/>
        </a:xfrm>
      </p:grpSpPr>
      <p:sp>
        <p:nvSpPr>
          <p:cNvPr id="158" name="Google Shape;158;g24b4f6838e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4b4f6838e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1f4678c5d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f4678c5d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24b4f6838e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4b4f6838e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0" name="Shape 60"/>
        <p:cNvGrpSpPr/>
        <p:nvPr/>
      </p:nvGrpSpPr>
      <p:grpSpPr>
        <a:xfrm>
          <a:off x="0" y="0"/>
          <a:ext cx="0" cy="0"/>
          <a:chOff x="0" y="0"/>
          <a:chExt cx="0" cy="0"/>
        </a:xfrm>
      </p:grpSpPr>
      <p:sp>
        <p:nvSpPr>
          <p:cNvPr id="61" name="Google Shape;61;g24b418651a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24b418651a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http://www.interstates.com/experience/experience-detail/18/Ethanol_Plant</a:t>
            </a:r>
            <a:r>
              <a:rPr lang="en"/>
              <a:t>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6" name="Shape 66"/>
        <p:cNvGrpSpPr/>
        <p:nvPr/>
      </p:nvGrpSpPr>
      <p:grpSpPr>
        <a:xfrm>
          <a:off x="0" y="0"/>
          <a:ext cx="0" cy="0"/>
          <a:chOff x="0" y="0"/>
          <a:chExt cx="0" cy="0"/>
        </a:xfrm>
      </p:grpSpPr>
      <p:sp>
        <p:nvSpPr>
          <p:cNvPr id="67" name="Google Shape;67;g1f4678c5d4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1f4678c5d4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http://ethanolproducer.com/articles/7963/western-wisconsin-energy-55-mmgy-ethanol-plant-up-for-grabs</a:t>
            </a:r>
            <a:r>
              <a:rPr lang="en"/>
              <a:t>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2" name="Shape 72"/>
        <p:cNvGrpSpPr/>
        <p:nvPr/>
      </p:nvGrpSpPr>
      <p:grpSpPr>
        <a:xfrm>
          <a:off x="0" y="0"/>
          <a:ext cx="0" cy="0"/>
          <a:chOff x="0" y="0"/>
          <a:chExt cx="0" cy="0"/>
        </a:xfrm>
      </p:grpSpPr>
      <p:sp>
        <p:nvSpPr>
          <p:cNvPr id="73" name="Google Shape;73;g1f4678c5d4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f4678c5d4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Bread pic: https://www.t-nation.com/diet-fat-loss/the-truth-about-bread</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1f4678c5d4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f4678c5d4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a:t>
            </a:r>
            <a:r>
              <a:rPr lang="en" u="sng">
                <a:solidFill>
                  <a:schemeClr val="hlink"/>
                </a:solidFill>
                <a:hlinkClick r:id="rId2"/>
              </a:rPr>
              <a:t>http://www.weightzonefactor.com/blog/why-whole-wheat-bread-is-not-healthier-than-white/</a:t>
            </a:r>
            <a:r>
              <a:rPr lang="en"/>
              <a:t>, https://financialtribune.com/articles/economy-domestic-economy/63081/gov-t-slashes-sugar-import-tariffs</a:t>
            </a:r>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g1f4678c5d4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f4678c5d4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 credits: </a:t>
            </a:r>
            <a:r>
              <a:rPr lang="en" u="sng">
                <a:solidFill>
                  <a:schemeClr val="hlink"/>
                </a:solidFill>
                <a:hlinkClick r:id="rId2"/>
              </a:rPr>
              <a:t>http://bigmeankitty.com/fp/wp-content/uploads/2016/05/Alcohol.jpg</a:t>
            </a:r>
            <a:r>
              <a:rPr lang="en"/>
              <a:t>, </a:t>
            </a:r>
            <a:r>
              <a:rPr lang="en" u="sng">
                <a:solidFill>
                  <a:schemeClr val="hlink"/>
                </a:solidFill>
                <a:hlinkClick r:id="rId3"/>
              </a:rPr>
              <a:t>http://www.pxleyes.com/3D-contest/21149/brush-up-your-3D.html</a:t>
            </a:r>
            <a:r>
              <a:rPr lang="en"/>
              <a:t>, </a:t>
            </a:r>
            <a:r>
              <a:rPr lang="en" u="sng">
                <a:solidFill>
                  <a:schemeClr val="hlink"/>
                </a:solidFill>
                <a:hlinkClick r:id="rId4"/>
              </a:rPr>
              <a:t>http://deconlabs.com/products/molecular-biology-ethanol/</a:t>
            </a:r>
            <a:r>
              <a:rPr lang="en"/>
              <a:t>,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5" name="Shape 105"/>
        <p:cNvGrpSpPr/>
        <p:nvPr/>
      </p:nvGrpSpPr>
      <p:grpSpPr>
        <a:xfrm>
          <a:off x="0" y="0"/>
          <a:ext cx="0" cy="0"/>
          <a:chOff x="0" y="0"/>
          <a:chExt cx="0" cy="0"/>
        </a:xfrm>
      </p:grpSpPr>
      <p:sp>
        <p:nvSpPr>
          <p:cNvPr id="106" name="Google Shape;106;g24b4f6838e_0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4b4f6838e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g24b4f6838e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4b4f6838e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https://www.eia.gov/todayinenergy/detail.php?id=21012</a:t>
            </a:r>
            <a:r>
              <a:rPr lang="en"/>
              <a:t>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1f4678c5d4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1f4678c5d4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http://slideplayer.biz.tr/slide/10943534/</a:t>
            </a:r>
            <a:r>
              <a:rPr lang="en"/>
              <a:t>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25.png"/><Relationship Id="rId4" Type="http://schemas.openxmlformats.org/officeDocument/2006/relationships/image" Target="../media/image2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2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7.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5.png"/><Relationship Id="rId4" Type="http://schemas.openxmlformats.org/officeDocument/2006/relationships/hyperlink" Target="http://www.youtube.com/watch?v=FcV1ydls9hg" TargetMode="External"/><Relationship Id="rId5" Type="http://schemas.openxmlformats.org/officeDocument/2006/relationships/image" Target="../media/image1.jpg"/><Relationship Id="rId6" Type="http://schemas.openxmlformats.org/officeDocument/2006/relationships/image" Target="../media/image1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4.jpg"/><Relationship Id="rId4" Type="http://schemas.openxmlformats.org/officeDocument/2006/relationships/image" Target="../media/image11.png"/><Relationship Id="rId5" Type="http://schemas.openxmlformats.org/officeDocument/2006/relationships/image" Target="../media/image5.png"/><Relationship Id="rId6" Type="http://schemas.openxmlformats.org/officeDocument/2006/relationships/image" Target="../media/image26.png"/><Relationship Id="rId7"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6.jpg"/><Relationship Id="rId4" Type="http://schemas.openxmlformats.org/officeDocument/2006/relationships/image" Target="../media/image13.jpg"/><Relationship Id="rId5" Type="http://schemas.openxmlformats.org/officeDocument/2006/relationships/image" Target="../media/image16.jpg"/><Relationship Id="rId6" Type="http://schemas.openxmlformats.org/officeDocument/2006/relationships/image" Target="../media/image19.jpg"/><Relationship Id="rId7" Type="http://schemas.openxmlformats.org/officeDocument/2006/relationships/image" Target="../media/image10.jpg"/><Relationship Id="rId8"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2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8.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1287875" y="268400"/>
            <a:ext cx="6282452" cy="3342600"/>
          </a:xfrm>
          <a:prstGeom prst="rect">
            <a:avLst/>
          </a:prstGeom>
          <a:noFill/>
          <a:ln>
            <a:noFill/>
          </a:ln>
        </p:spPr>
      </p:pic>
      <p:sp>
        <p:nvSpPr>
          <p:cNvPr id="55" name="Google Shape;55;p13"/>
          <p:cNvSpPr txBox="1"/>
          <p:nvPr/>
        </p:nvSpPr>
        <p:spPr>
          <a:xfrm>
            <a:off x="3199350" y="3611000"/>
            <a:ext cx="2592900" cy="96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FFFFF"/>
                </a:solidFill>
                <a:latin typeface="Oxygen"/>
                <a:ea typeface="Oxygen"/>
                <a:cs typeface="Oxygen"/>
                <a:sym typeface="Oxygen"/>
              </a:rPr>
              <a:t>BIOREACTOR</a:t>
            </a:r>
            <a:endParaRPr b="1" sz="3000">
              <a:solidFill>
                <a:srgbClr val="FFFFFF"/>
              </a:solidFill>
              <a:latin typeface="Oxygen"/>
              <a:ea typeface="Oxygen"/>
              <a:cs typeface="Oxygen"/>
              <a:sym typeface="Oxygen"/>
            </a:endParaRPr>
          </a:p>
        </p:txBody>
      </p:sp>
      <p:pic>
        <p:nvPicPr>
          <p:cNvPr id="56" name="Google Shape;56;p13"/>
          <p:cNvPicPr preferRelativeResize="0"/>
          <p:nvPr/>
        </p:nvPicPr>
        <p:blipFill rotWithShape="1">
          <a:blip r:embed="rId4">
            <a:alphaModFix/>
          </a:blip>
          <a:srcRect b="18412" l="18843" r="29332" t="71097"/>
          <a:stretch/>
        </p:blipFill>
        <p:spPr>
          <a:xfrm>
            <a:off x="636300" y="4702500"/>
            <a:ext cx="2891314" cy="329225"/>
          </a:xfrm>
          <a:prstGeom prst="rect">
            <a:avLst/>
          </a:prstGeom>
          <a:noFill/>
          <a:ln>
            <a:noFill/>
          </a:ln>
        </p:spPr>
      </p:pic>
      <p:pic>
        <p:nvPicPr>
          <p:cNvPr id="57" name="Google Shape;57;p13"/>
          <p:cNvPicPr preferRelativeResize="0"/>
          <p:nvPr/>
        </p:nvPicPr>
        <p:blipFill rotWithShape="1">
          <a:blip r:embed="rId4">
            <a:alphaModFix/>
          </a:blip>
          <a:srcRect b="7787" l="40366" r="50017" t="83824"/>
          <a:stretch/>
        </p:blipFill>
        <p:spPr>
          <a:xfrm>
            <a:off x="3630125" y="4734775"/>
            <a:ext cx="553723" cy="271674"/>
          </a:xfrm>
          <a:prstGeom prst="rect">
            <a:avLst/>
          </a:prstGeom>
          <a:noFill/>
          <a:ln>
            <a:noFill/>
          </a:ln>
        </p:spPr>
      </p:pic>
      <p:pic>
        <p:nvPicPr>
          <p:cNvPr id="58" name="Google Shape;58;p13"/>
          <p:cNvPicPr preferRelativeResize="0"/>
          <p:nvPr/>
        </p:nvPicPr>
        <p:blipFill rotWithShape="1">
          <a:blip r:embed="rId4">
            <a:alphaModFix/>
          </a:blip>
          <a:srcRect b="31082" l="31301" r="41095" t="14974"/>
          <a:stretch/>
        </p:blipFill>
        <p:spPr>
          <a:xfrm>
            <a:off x="118550" y="4660800"/>
            <a:ext cx="375346" cy="412625"/>
          </a:xfrm>
          <a:prstGeom prst="rect">
            <a:avLst/>
          </a:prstGeom>
          <a:noFill/>
          <a:ln>
            <a:noFill/>
          </a:ln>
        </p:spPr>
      </p:pic>
      <p:sp>
        <p:nvSpPr>
          <p:cNvPr id="59" name="Google Shape;59;p13"/>
          <p:cNvSpPr txBox="1"/>
          <p:nvPr/>
        </p:nvSpPr>
        <p:spPr>
          <a:xfrm>
            <a:off x="7666800" y="4660788"/>
            <a:ext cx="1477200" cy="49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CC0000"/>
                </a:solidFill>
                <a:latin typeface="Oxygen"/>
                <a:ea typeface="Oxygen"/>
                <a:cs typeface="Oxygen"/>
                <a:sym typeface="Oxygen"/>
              </a:rPr>
              <a:t>July 29, 2017</a:t>
            </a:r>
            <a:endParaRPr b="1" sz="1800">
              <a:solidFill>
                <a:srgbClr val="CC0000"/>
              </a:solidFill>
              <a:latin typeface="Oxygen"/>
              <a:ea typeface="Oxygen"/>
              <a:cs typeface="Oxygen"/>
              <a:sym typeface="Oxygen"/>
            </a:endParaRPr>
          </a:p>
        </p:txBody>
      </p:sp>
    </p:spTree>
  </p:cSld>
  <p:clrMapOvr>
    <a:masterClrMapping/>
  </p:clrMapOvr>
  <mc:AlternateContent>
    <mc:Choice Requires="p14">
      <p:transition spd="slow" p14:dur="10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sp>
        <p:nvSpPr>
          <p:cNvPr id="129" name="Google Shape;129;p22"/>
          <p:cNvSpPr txBox="1"/>
          <p:nvPr/>
        </p:nvSpPr>
        <p:spPr>
          <a:xfrm>
            <a:off x="346675" y="786375"/>
            <a:ext cx="3391500" cy="124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FFFF00"/>
                </a:solidFill>
                <a:latin typeface="Oxygen"/>
                <a:ea typeface="Oxygen"/>
                <a:cs typeface="Oxygen"/>
                <a:sym typeface="Oxygen"/>
              </a:rPr>
              <a:t>The Ampli Bioreactor</a:t>
            </a:r>
            <a:endParaRPr b="1" sz="2400">
              <a:solidFill>
                <a:srgbClr val="FFFF00"/>
              </a:solidFill>
              <a:latin typeface="Oxygen"/>
              <a:ea typeface="Oxygen"/>
              <a:cs typeface="Oxygen"/>
              <a:sym typeface="Oxygen"/>
            </a:endParaRPr>
          </a:p>
          <a:p>
            <a:pPr indent="0" lvl="0" marL="0" rtl="0" algn="l">
              <a:spcBef>
                <a:spcPts val="0"/>
              </a:spcBef>
              <a:spcAft>
                <a:spcPts val="0"/>
              </a:spcAft>
              <a:buNone/>
            </a:pPr>
            <a:r>
              <a:t/>
            </a:r>
            <a:endParaRPr b="1" sz="2400">
              <a:solidFill>
                <a:srgbClr val="FFFF00"/>
              </a:solidFill>
              <a:latin typeface="Oxygen"/>
              <a:ea typeface="Oxygen"/>
              <a:cs typeface="Oxygen"/>
              <a:sym typeface="Oxygen"/>
            </a:endParaRPr>
          </a:p>
        </p:txBody>
      </p:sp>
      <p:pic>
        <p:nvPicPr>
          <p:cNvPr id="130" name="Google Shape;130;p22"/>
          <p:cNvPicPr preferRelativeResize="0"/>
          <p:nvPr/>
        </p:nvPicPr>
        <p:blipFill rotWithShape="1">
          <a:blip r:embed="rId3">
            <a:alphaModFix/>
          </a:blip>
          <a:srcRect b="15563" l="32800" r="21769" t="27699"/>
          <a:stretch/>
        </p:blipFill>
        <p:spPr>
          <a:xfrm>
            <a:off x="3988863" y="138583"/>
            <a:ext cx="2697874" cy="1895203"/>
          </a:xfrm>
          <a:prstGeom prst="rect">
            <a:avLst/>
          </a:prstGeom>
          <a:noFill/>
          <a:ln>
            <a:noFill/>
          </a:ln>
        </p:spPr>
      </p:pic>
      <p:pic>
        <p:nvPicPr>
          <p:cNvPr id="131" name="Google Shape;131;p22"/>
          <p:cNvPicPr preferRelativeResize="0"/>
          <p:nvPr/>
        </p:nvPicPr>
        <p:blipFill>
          <a:blip r:embed="rId4">
            <a:alphaModFix/>
          </a:blip>
          <a:stretch>
            <a:fillRect/>
          </a:stretch>
        </p:blipFill>
        <p:spPr>
          <a:xfrm>
            <a:off x="5379500" y="2236150"/>
            <a:ext cx="3654574" cy="2740950"/>
          </a:xfrm>
          <a:prstGeom prst="rect">
            <a:avLst/>
          </a:prstGeom>
          <a:noFill/>
          <a:ln>
            <a:noFill/>
          </a:ln>
        </p:spPr>
      </p:pic>
      <p:pic>
        <p:nvPicPr>
          <p:cNvPr id="132" name="Google Shape;132;p22"/>
          <p:cNvPicPr preferRelativeResize="0"/>
          <p:nvPr/>
        </p:nvPicPr>
        <p:blipFill rotWithShape="1">
          <a:blip r:embed="rId5">
            <a:alphaModFix/>
          </a:blip>
          <a:srcRect b="31538" l="13966" r="9423" t="16494"/>
          <a:stretch/>
        </p:blipFill>
        <p:spPr>
          <a:xfrm>
            <a:off x="446225" y="1909964"/>
            <a:ext cx="3391501" cy="306713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6" name="Shape 136"/>
        <p:cNvGrpSpPr/>
        <p:nvPr/>
      </p:nvGrpSpPr>
      <p:grpSpPr>
        <a:xfrm>
          <a:off x="0" y="0"/>
          <a:ext cx="0" cy="0"/>
          <a:chOff x="0" y="0"/>
          <a:chExt cx="0" cy="0"/>
        </a:xfrm>
      </p:grpSpPr>
      <p:pic>
        <p:nvPicPr>
          <p:cNvPr id="137" name="Google Shape;137;p23"/>
          <p:cNvPicPr preferRelativeResize="0"/>
          <p:nvPr/>
        </p:nvPicPr>
        <p:blipFill rotWithShape="1">
          <a:blip r:embed="rId3">
            <a:alphaModFix/>
          </a:blip>
          <a:srcRect b="16351" l="12882" r="18042" t="11169"/>
          <a:stretch/>
        </p:blipFill>
        <p:spPr>
          <a:xfrm rot="10800000">
            <a:off x="4702148" y="463725"/>
            <a:ext cx="4224026" cy="3324227"/>
          </a:xfrm>
          <a:prstGeom prst="rect">
            <a:avLst/>
          </a:prstGeom>
          <a:noFill/>
          <a:ln>
            <a:noFill/>
          </a:ln>
        </p:spPr>
      </p:pic>
      <p:sp>
        <p:nvSpPr>
          <p:cNvPr id="138" name="Google Shape;138;p23"/>
          <p:cNvSpPr txBox="1"/>
          <p:nvPr>
            <p:ph idx="1" type="subTitle"/>
          </p:nvPr>
        </p:nvSpPr>
        <p:spPr>
          <a:xfrm>
            <a:off x="5044000" y="3973725"/>
            <a:ext cx="3540300" cy="63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CC0000"/>
                </a:solidFill>
                <a:latin typeface="Oxygen"/>
                <a:ea typeface="Oxygen"/>
                <a:cs typeface="Oxygen"/>
                <a:sym typeface="Oxygen"/>
              </a:rPr>
              <a:t>Ampli biochemistry kit</a:t>
            </a:r>
            <a:endParaRPr b="1" sz="2400">
              <a:solidFill>
                <a:srgbClr val="CC0000"/>
              </a:solidFill>
              <a:latin typeface="Oxygen"/>
              <a:ea typeface="Oxygen"/>
              <a:cs typeface="Oxygen"/>
              <a:sym typeface="Oxygen"/>
            </a:endParaRPr>
          </a:p>
        </p:txBody>
      </p:sp>
      <p:sp>
        <p:nvSpPr>
          <p:cNvPr id="139" name="Google Shape;139;p23"/>
          <p:cNvSpPr txBox="1"/>
          <p:nvPr>
            <p:ph idx="1" type="subTitle"/>
          </p:nvPr>
        </p:nvSpPr>
        <p:spPr>
          <a:xfrm>
            <a:off x="604413" y="3893763"/>
            <a:ext cx="3540300" cy="79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CC0000"/>
                </a:solidFill>
                <a:latin typeface="Oxygen"/>
                <a:ea typeface="Oxygen"/>
                <a:cs typeface="Oxygen"/>
                <a:sym typeface="Oxygen"/>
              </a:rPr>
              <a:t>Ampli </a:t>
            </a:r>
            <a:r>
              <a:rPr b="1" lang="en" sz="2400">
                <a:solidFill>
                  <a:srgbClr val="CC0000"/>
                </a:solidFill>
                <a:latin typeface="Oxygen"/>
                <a:ea typeface="Oxygen"/>
                <a:cs typeface="Oxygen"/>
                <a:sym typeface="Oxygen"/>
              </a:rPr>
              <a:t>chemical circuit</a:t>
            </a:r>
            <a:endParaRPr b="1" sz="2400">
              <a:solidFill>
                <a:srgbClr val="CC0000"/>
              </a:solidFill>
              <a:latin typeface="Oxygen"/>
              <a:ea typeface="Oxygen"/>
              <a:cs typeface="Oxygen"/>
              <a:sym typeface="Oxygen"/>
            </a:endParaRPr>
          </a:p>
        </p:txBody>
      </p:sp>
      <p:pic>
        <p:nvPicPr>
          <p:cNvPr id="140" name="Google Shape;140;p23"/>
          <p:cNvPicPr preferRelativeResize="0"/>
          <p:nvPr/>
        </p:nvPicPr>
        <p:blipFill rotWithShape="1">
          <a:blip r:embed="rId4">
            <a:alphaModFix/>
          </a:blip>
          <a:srcRect b="0" l="0" r="6629" t="0"/>
          <a:stretch/>
        </p:blipFill>
        <p:spPr>
          <a:xfrm>
            <a:off x="262550" y="463725"/>
            <a:ext cx="4224026" cy="33242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9"/>
                                        </p:tgtEl>
                                        <p:attrNameLst>
                                          <p:attrName>style.visibility</p:attrName>
                                        </p:attrNameLst>
                                      </p:cBhvr>
                                      <p:to>
                                        <p:strVal val="visible"/>
                                      </p:to>
                                    </p:set>
                                    <p:anim calcmode="lin" valueType="num">
                                      <p:cBhvr additive="base">
                                        <p:cTn dur="1000"/>
                                        <p:tgtEl>
                                          <p:spTgt spid="139"/>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38"/>
                                        </p:tgtEl>
                                        <p:attrNameLst>
                                          <p:attrName>style.visibility</p:attrName>
                                        </p:attrNameLst>
                                      </p:cBhvr>
                                      <p:to>
                                        <p:strVal val="visible"/>
                                      </p:to>
                                    </p:set>
                                    <p:anim calcmode="lin" valueType="num">
                                      <p:cBhvr additive="base">
                                        <p:cTn dur="1000"/>
                                        <p:tgtEl>
                                          <p:spTgt spid="138"/>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4"/>
          <p:cNvSpPr txBox="1"/>
          <p:nvPr>
            <p:ph type="ctrTitle"/>
          </p:nvPr>
        </p:nvSpPr>
        <p:spPr>
          <a:xfrm>
            <a:off x="311708" y="2773050"/>
            <a:ext cx="8520600" cy="205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0000"/>
                </a:solidFill>
                <a:latin typeface="Oxygen"/>
                <a:ea typeface="Oxygen"/>
                <a:cs typeface="Oxygen"/>
                <a:sym typeface="Oxygen"/>
              </a:rPr>
              <a:t>Ampli Bioreactor</a:t>
            </a:r>
            <a:endParaRPr>
              <a:solidFill>
                <a:srgbClr val="FF0000"/>
              </a:solidFill>
              <a:latin typeface="Oxygen"/>
              <a:ea typeface="Oxygen"/>
              <a:cs typeface="Oxygen"/>
              <a:sym typeface="Oxygen"/>
            </a:endParaRPr>
          </a:p>
          <a:p>
            <a:pPr indent="0" lvl="0" marL="0" rtl="0" algn="ctr">
              <a:spcBef>
                <a:spcPts val="0"/>
              </a:spcBef>
              <a:spcAft>
                <a:spcPts val="0"/>
              </a:spcAft>
              <a:buNone/>
            </a:pPr>
            <a:r>
              <a:t/>
            </a:r>
            <a:endParaRPr>
              <a:solidFill>
                <a:srgbClr val="FF0000"/>
              </a:solidFill>
              <a:latin typeface="Oxygen"/>
              <a:ea typeface="Oxygen"/>
              <a:cs typeface="Oxygen"/>
              <a:sym typeface="Oxygen"/>
            </a:endParaRPr>
          </a:p>
          <a:p>
            <a:pPr indent="0" lvl="0" marL="0" rtl="0" algn="ctr">
              <a:spcBef>
                <a:spcPts val="0"/>
              </a:spcBef>
              <a:spcAft>
                <a:spcPts val="0"/>
              </a:spcAft>
              <a:buNone/>
            </a:pPr>
            <a:r>
              <a:rPr lang="en">
                <a:solidFill>
                  <a:srgbClr val="CC0000"/>
                </a:solidFill>
                <a:latin typeface="Oxygen"/>
                <a:ea typeface="Oxygen"/>
                <a:cs typeface="Oxygen"/>
                <a:sym typeface="Oxygen"/>
              </a:rPr>
              <a:t>Introductory Level</a:t>
            </a:r>
            <a:endParaRPr>
              <a:solidFill>
                <a:srgbClr val="CC0000"/>
              </a:solidFill>
              <a:latin typeface="Oxygen"/>
              <a:ea typeface="Oxygen"/>
              <a:cs typeface="Oxygen"/>
              <a:sym typeface="Oxygen"/>
            </a:endParaRPr>
          </a:p>
        </p:txBody>
      </p:sp>
      <p:pic>
        <p:nvPicPr>
          <p:cNvPr id="146" name="Google Shape;146;p24"/>
          <p:cNvPicPr preferRelativeResize="0"/>
          <p:nvPr/>
        </p:nvPicPr>
        <p:blipFill>
          <a:blip r:embed="rId3">
            <a:alphaModFix/>
          </a:blip>
          <a:stretch>
            <a:fillRect/>
          </a:stretch>
        </p:blipFill>
        <p:spPr>
          <a:xfrm>
            <a:off x="1430775" y="126150"/>
            <a:ext cx="6282452" cy="3342600"/>
          </a:xfrm>
          <a:prstGeom prst="rect">
            <a:avLst/>
          </a:prstGeom>
          <a:noFill/>
          <a:ln>
            <a:noFill/>
          </a:ln>
        </p:spPr>
      </p:pic>
      <p:sp>
        <p:nvSpPr>
          <p:cNvPr id="147" name="Google Shape;147;p24"/>
          <p:cNvSpPr txBox="1"/>
          <p:nvPr/>
        </p:nvSpPr>
        <p:spPr>
          <a:xfrm>
            <a:off x="3275550" y="3355700"/>
            <a:ext cx="2592900" cy="96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FFFF00"/>
                </a:solidFill>
                <a:latin typeface="Oxygen"/>
                <a:ea typeface="Oxygen"/>
                <a:cs typeface="Oxygen"/>
                <a:sym typeface="Oxygen"/>
              </a:rPr>
              <a:t>BIOREACTOR</a:t>
            </a:r>
            <a:endParaRPr b="1" sz="3000">
              <a:solidFill>
                <a:srgbClr val="FFFF00"/>
              </a:solidFill>
              <a:latin typeface="Oxygen"/>
              <a:ea typeface="Oxygen"/>
              <a:cs typeface="Oxygen"/>
              <a:sym typeface="Oxyge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1" name="Shape 151"/>
        <p:cNvGrpSpPr/>
        <p:nvPr/>
      </p:nvGrpSpPr>
      <p:grpSpPr>
        <a:xfrm>
          <a:off x="0" y="0"/>
          <a:ext cx="0" cy="0"/>
          <a:chOff x="0" y="0"/>
          <a:chExt cx="0" cy="0"/>
        </a:xfrm>
      </p:grpSpPr>
      <p:sp>
        <p:nvSpPr>
          <p:cNvPr id="152" name="Google Shape;152;p25"/>
          <p:cNvSpPr txBox="1"/>
          <p:nvPr/>
        </p:nvSpPr>
        <p:spPr>
          <a:xfrm>
            <a:off x="3265875" y="3136025"/>
            <a:ext cx="5752800" cy="6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5"/>
          <p:cNvSpPr txBox="1"/>
          <p:nvPr/>
        </p:nvSpPr>
        <p:spPr>
          <a:xfrm>
            <a:off x="5253350" y="569275"/>
            <a:ext cx="5752800" cy="67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5"/>
          <p:cNvSpPr txBox="1"/>
          <p:nvPr/>
        </p:nvSpPr>
        <p:spPr>
          <a:xfrm>
            <a:off x="5253350" y="539400"/>
            <a:ext cx="3395700" cy="4064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a:solidFill>
                  <a:srgbClr val="FFFFFF"/>
                </a:solidFill>
                <a:latin typeface="Oxygen"/>
                <a:ea typeface="Oxygen"/>
                <a:cs typeface="Oxygen"/>
                <a:sym typeface="Oxygen"/>
              </a:rPr>
              <a:t>Introductory Level Ampli activities: </a:t>
            </a:r>
            <a:endParaRPr b="1">
              <a:solidFill>
                <a:srgbClr val="FFFFFF"/>
              </a:solidFill>
              <a:latin typeface="Oxygen"/>
              <a:ea typeface="Oxygen"/>
              <a:cs typeface="Oxygen"/>
              <a:sym typeface="Oxygen"/>
            </a:endParaRPr>
          </a:p>
          <a:p>
            <a:pPr indent="0" lvl="0" marL="0" rtl="0" algn="l">
              <a:spcBef>
                <a:spcPts val="0"/>
              </a:spcBef>
              <a:spcAft>
                <a:spcPts val="0"/>
              </a:spcAft>
              <a:buNone/>
            </a:pPr>
            <a:r>
              <a:t/>
            </a:r>
            <a:endParaRPr>
              <a:solidFill>
                <a:srgbClr val="F3F3F3"/>
              </a:solidFill>
              <a:latin typeface="Oxygen"/>
              <a:ea typeface="Oxygen"/>
              <a:cs typeface="Oxygen"/>
              <a:sym typeface="Oxygen"/>
            </a:endParaRPr>
          </a:p>
          <a:p>
            <a:pPr indent="0" lvl="0" marL="0" rtl="0" algn="l">
              <a:spcBef>
                <a:spcPts val="0"/>
              </a:spcBef>
              <a:spcAft>
                <a:spcPts val="0"/>
              </a:spcAft>
              <a:buNone/>
            </a:pPr>
            <a:r>
              <a:t/>
            </a:r>
            <a:endParaRPr>
              <a:solidFill>
                <a:srgbClr val="3C78D8"/>
              </a:solidFill>
              <a:latin typeface="Oxygen"/>
              <a:ea typeface="Oxygen"/>
              <a:cs typeface="Oxygen"/>
              <a:sym typeface="Oxygen"/>
            </a:endParaRPr>
          </a:p>
          <a:p>
            <a:pPr indent="0" lvl="0" marL="0" rtl="0" algn="l">
              <a:spcBef>
                <a:spcPts val="0"/>
              </a:spcBef>
              <a:spcAft>
                <a:spcPts val="0"/>
              </a:spcAft>
              <a:buNone/>
            </a:pPr>
            <a:r>
              <a:rPr lang="en">
                <a:solidFill>
                  <a:srgbClr val="FFFF00"/>
                </a:solidFill>
                <a:latin typeface="Oxygen"/>
                <a:ea typeface="Oxygen"/>
                <a:cs typeface="Oxygen"/>
                <a:sym typeface="Oxygen"/>
              </a:rPr>
              <a:t>Free-form experiment design: </a:t>
            </a:r>
            <a:endParaRPr>
              <a:solidFill>
                <a:srgbClr val="FFFF00"/>
              </a:solidFill>
              <a:latin typeface="Oxygen"/>
              <a:ea typeface="Oxygen"/>
              <a:cs typeface="Oxygen"/>
              <a:sym typeface="Oxygen"/>
            </a:endParaRPr>
          </a:p>
          <a:p>
            <a:pPr indent="0" lvl="0" marL="0" rtl="0" algn="l">
              <a:spcBef>
                <a:spcPts val="0"/>
              </a:spcBef>
              <a:spcAft>
                <a:spcPts val="0"/>
              </a:spcAft>
              <a:buNone/>
            </a:pPr>
            <a:r>
              <a:t/>
            </a:r>
            <a:endParaRPr>
              <a:solidFill>
                <a:srgbClr val="F3F3F3"/>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Test flow with food coloring</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Raise and lower pH</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Create chemical circuits!</a:t>
            </a:r>
            <a:endParaRPr>
              <a:solidFill>
                <a:srgbClr val="3C78D8"/>
              </a:solidFill>
              <a:latin typeface="Oxygen"/>
              <a:ea typeface="Oxygen"/>
              <a:cs typeface="Oxygen"/>
              <a:sym typeface="Oxygen"/>
            </a:endParaRPr>
          </a:p>
          <a:p>
            <a:pPr indent="0" lvl="0" marL="0" rtl="0" algn="l">
              <a:spcBef>
                <a:spcPts val="0"/>
              </a:spcBef>
              <a:spcAft>
                <a:spcPts val="0"/>
              </a:spcAft>
              <a:buNone/>
            </a:pPr>
            <a:r>
              <a:t/>
            </a:r>
            <a:endParaRPr>
              <a:solidFill>
                <a:srgbClr val="F3F3F3"/>
              </a:solidFill>
              <a:latin typeface="Oxygen"/>
              <a:ea typeface="Oxygen"/>
              <a:cs typeface="Oxygen"/>
              <a:sym typeface="Oxygen"/>
            </a:endParaRPr>
          </a:p>
          <a:p>
            <a:pPr indent="0" lvl="0" marL="0" rtl="0" algn="l">
              <a:spcBef>
                <a:spcPts val="0"/>
              </a:spcBef>
              <a:spcAft>
                <a:spcPts val="0"/>
              </a:spcAft>
              <a:buNone/>
            </a:pPr>
            <a:r>
              <a:rPr lang="en">
                <a:solidFill>
                  <a:srgbClr val="FFFF00"/>
                </a:solidFill>
                <a:latin typeface="Oxygen"/>
                <a:ea typeface="Oxygen"/>
                <a:cs typeface="Oxygen"/>
                <a:sym typeface="Oxygen"/>
              </a:rPr>
              <a:t>Study fermentation:</a:t>
            </a:r>
            <a:endParaRPr>
              <a:solidFill>
                <a:srgbClr val="FFFF00"/>
              </a:solidFill>
              <a:latin typeface="Oxygen"/>
              <a:ea typeface="Oxygen"/>
              <a:cs typeface="Oxygen"/>
              <a:sym typeface="Oxygen"/>
            </a:endParaRPr>
          </a:p>
          <a:p>
            <a:pPr indent="0" lvl="0" marL="0" rtl="0" algn="l">
              <a:spcBef>
                <a:spcPts val="0"/>
              </a:spcBef>
              <a:spcAft>
                <a:spcPts val="0"/>
              </a:spcAft>
              <a:buNone/>
            </a:pPr>
            <a:r>
              <a:t/>
            </a:r>
            <a:endParaRPr>
              <a:solidFill>
                <a:srgbClr val="FFFF00"/>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Examine &amp; quantify ethanol production</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Observe by-products of fermentation such as pressure &amp; temperature changes</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Compare fermentation to regular yeast growth</a:t>
            </a:r>
            <a:endParaRPr>
              <a:solidFill>
                <a:srgbClr val="3C78D8"/>
              </a:solidFill>
              <a:latin typeface="Oxygen"/>
              <a:ea typeface="Oxygen"/>
              <a:cs typeface="Oxygen"/>
              <a:sym typeface="Oxygen"/>
            </a:endParaRPr>
          </a:p>
        </p:txBody>
      </p:sp>
      <p:pic>
        <p:nvPicPr>
          <p:cNvPr id="155" name="Google Shape;155;p25"/>
          <p:cNvPicPr preferRelativeResize="0"/>
          <p:nvPr/>
        </p:nvPicPr>
        <p:blipFill rotWithShape="1">
          <a:blip r:embed="rId3">
            <a:alphaModFix/>
          </a:blip>
          <a:srcRect b="12960" l="2145" r="3754" t="15472"/>
          <a:stretch/>
        </p:blipFill>
        <p:spPr>
          <a:xfrm>
            <a:off x="521800" y="357625"/>
            <a:ext cx="4367200" cy="4428250"/>
          </a:xfrm>
          <a:prstGeom prst="rect">
            <a:avLst/>
          </a:prstGeom>
          <a:noFill/>
          <a:ln>
            <a:noFill/>
          </a:ln>
        </p:spPr>
      </p:pic>
      <p:sp>
        <p:nvSpPr>
          <p:cNvPr id="156" name="Google Shape;156;p25"/>
          <p:cNvSpPr/>
          <p:nvPr/>
        </p:nvSpPr>
        <p:spPr>
          <a:xfrm>
            <a:off x="5219700" y="619125"/>
            <a:ext cx="3924300" cy="381000"/>
          </a:xfrm>
          <a:prstGeom prst="rect">
            <a:avLst/>
          </a:prstGeom>
          <a:no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0" st="0"/>
                                            </p:txEl>
                                          </p:spTgt>
                                        </p:tgtEl>
                                        <p:attrNameLst>
                                          <p:attrName>style.visibility</p:attrName>
                                        </p:attrNameLst>
                                      </p:cBhvr>
                                      <p:to>
                                        <p:strVal val="visible"/>
                                      </p:to>
                                    </p:set>
                                    <p:anim calcmode="lin" valueType="num">
                                      <p:cBhvr additive="base">
                                        <p:cTn dur="1000"/>
                                        <p:tgtEl>
                                          <p:spTgt spid="154">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1" st="1"/>
                                            </p:txEl>
                                          </p:spTgt>
                                        </p:tgtEl>
                                        <p:attrNameLst>
                                          <p:attrName>style.visibility</p:attrName>
                                        </p:attrNameLst>
                                      </p:cBhvr>
                                      <p:to>
                                        <p:strVal val="visible"/>
                                      </p:to>
                                    </p:set>
                                    <p:anim calcmode="lin" valueType="num">
                                      <p:cBhvr additive="base">
                                        <p:cTn dur="1000"/>
                                        <p:tgtEl>
                                          <p:spTgt spid="154">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2" st="2"/>
                                            </p:txEl>
                                          </p:spTgt>
                                        </p:tgtEl>
                                        <p:attrNameLst>
                                          <p:attrName>style.visibility</p:attrName>
                                        </p:attrNameLst>
                                      </p:cBhvr>
                                      <p:to>
                                        <p:strVal val="visible"/>
                                      </p:to>
                                    </p:set>
                                    <p:anim calcmode="lin" valueType="num">
                                      <p:cBhvr additive="base">
                                        <p:cTn dur="1000"/>
                                        <p:tgtEl>
                                          <p:spTgt spid="154">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3" st="3"/>
                                            </p:txEl>
                                          </p:spTgt>
                                        </p:tgtEl>
                                        <p:attrNameLst>
                                          <p:attrName>style.visibility</p:attrName>
                                        </p:attrNameLst>
                                      </p:cBhvr>
                                      <p:to>
                                        <p:strVal val="visible"/>
                                      </p:to>
                                    </p:set>
                                    <p:anim calcmode="lin" valueType="num">
                                      <p:cBhvr additive="base">
                                        <p:cTn dur="1000"/>
                                        <p:tgtEl>
                                          <p:spTgt spid="154">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4" st="4"/>
                                            </p:txEl>
                                          </p:spTgt>
                                        </p:tgtEl>
                                        <p:attrNameLst>
                                          <p:attrName>style.visibility</p:attrName>
                                        </p:attrNameLst>
                                      </p:cBhvr>
                                      <p:to>
                                        <p:strVal val="visible"/>
                                      </p:to>
                                    </p:set>
                                    <p:anim calcmode="lin" valueType="num">
                                      <p:cBhvr additive="base">
                                        <p:cTn dur="1000"/>
                                        <p:tgtEl>
                                          <p:spTgt spid="154">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5" st="5"/>
                                            </p:txEl>
                                          </p:spTgt>
                                        </p:tgtEl>
                                        <p:attrNameLst>
                                          <p:attrName>style.visibility</p:attrName>
                                        </p:attrNameLst>
                                      </p:cBhvr>
                                      <p:to>
                                        <p:strVal val="visible"/>
                                      </p:to>
                                    </p:set>
                                    <p:anim calcmode="lin" valueType="num">
                                      <p:cBhvr additive="base">
                                        <p:cTn dur="1000"/>
                                        <p:tgtEl>
                                          <p:spTgt spid="154">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6" st="6"/>
                                            </p:txEl>
                                          </p:spTgt>
                                        </p:tgtEl>
                                        <p:attrNameLst>
                                          <p:attrName>style.visibility</p:attrName>
                                        </p:attrNameLst>
                                      </p:cBhvr>
                                      <p:to>
                                        <p:strVal val="visible"/>
                                      </p:to>
                                    </p:set>
                                    <p:anim calcmode="lin" valueType="num">
                                      <p:cBhvr additive="base">
                                        <p:cTn dur="1000"/>
                                        <p:tgtEl>
                                          <p:spTgt spid="154">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7" st="7"/>
                                            </p:txEl>
                                          </p:spTgt>
                                        </p:tgtEl>
                                        <p:attrNameLst>
                                          <p:attrName>style.visibility</p:attrName>
                                        </p:attrNameLst>
                                      </p:cBhvr>
                                      <p:to>
                                        <p:strVal val="visible"/>
                                      </p:to>
                                    </p:set>
                                    <p:anim calcmode="lin" valueType="num">
                                      <p:cBhvr additive="base">
                                        <p:cTn dur="1000"/>
                                        <p:tgtEl>
                                          <p:spTgt spid="154">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8" st="8"/>
                                            </p:txEl>
                                          </p:spTgt>
                                        </p:tgtEl>
                                        <p:attrNameLst>
                                          <p:attrName>style.visibility</p:attrName>
                                        </p:attrNameLst>
                                      </p:cBhvr>
                                      <p:to>
                                        <p:strVal val="visible"/>
                                      </p:to>
                                    </p:set>
                                    <p:anim calcmode="lin" valueType="num">
                                      <p:cBhvr additive="base">
                                        <p:cTn dur="1000"/>
                                        <p:tgtEl>
                                          <p:spTgt spid="154">
                                            <p:txEl>
                                              <p:pRg end="8" st="8"/>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9" st="9"/>
                                            </p:txEl>
                                          </p:spTgt>
                                        </p:tgtEl>
                                        <p:attrNameLst>
                                          <p:attrName>style.visibility</p:attrName>
                                        </p:attrNameLst>
                                      </p:cBhvr>
                                      <p:to>
                                        <p:strVal val="visible"/>
                                      </p:to>
                                    </p:set>
                                    <p:anim calcmode="lin" valueType="num">
                                      <p:cBhvr additive="base">
                                        <p:cTn dur="1000"/>
                                        <p:tgtEl>
                                          <p:spTgt spid="154">
                                            <p:txEl>
                                              <p:pRg end="9" st="9"/>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10" st="10"/>
                                            </p:txEl>
                                          </p:spTgt>
                                        </p:tgtEl>
                                        <p:attrNameLst>
                                          <p:attrName>style.visibility</p:attrName>
                                        </p:attrNameLst>
                                      </p:cBhvr>
                                      <p:to>
                                        <p:strVal val="visible"/>
                                      </p:to>
                                    </p:set>
                                    <p:anim calcmode="lin" valueType="num">
                                      <p:cBhvr additive="base">
                                        <p:cTn dur="1000"/>
                                        <p:tgtEl>
                                          <p:spTgt spid="154">
                                            <p:txEl>
                                              <p:pRg end="10" st="1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11" st="11"/>
                                            </p:txEl>
                                          </p:spTgt>
                                        </p:tgtEl>
                                        <p:attrNameLst>
                                          <p:attrName>style.visibility</p:attrName>
                                        </p:attrNameLst>
                                      </p:cBhvr>
                                      <p:to>
                                        <p:strVal val="visible"/>
                                      </p:to>
                                    </p:set>
                                    <p:anim calcmode="lin" valueType="num">
                                      <p:cBhvr additive="base">
                                        <p:cTn dur="1000"/>
                                        <p:tgtEl>
                                          <p:spTgt spid="154">
                                            <p:txEl>
                                              <p:pRg end="11" st="1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12" st="12"/>
                                            </p:txEl>
                                          </p:spTgt>
                                        </p:tgtEl>
                                        <p:attrNameLst>
                                          <p:attrName>style.visibility</p:attrName>
                                        </p:attrNameLst>
                                      </p:cBhvr>
                                      <p:to>
                                        <p:strVal val="visible"/>
                                      </p:to>
                                    </p:set>
                                    <p:anim calcmode="lin" valueType="num">
                                      <p:cBhvr additive="base">
                                        <p:cTn dur="1000"/>
                                        <p:tgtEl>
                                          <p:spTgt spid="154">
                                            <p:txEl>
                                              <p:pRg end="12" st="1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54">
                                            <p:txEl>
                                              <p:pRg end="13" st="13"/>
                                            </p:txEl>
                                          </p:spTgt>
                                        </p:tgtEl>
                                        <p:attrNameLst>
                                          <p:attrName>style.visibility</p:attrName>
                                        </p:attrNameLst>
                                      </p:cBhvr>
                                      <p:to>
                                        <p:strVal val="visible"/>
                                      </p:to>
                                    </p:set>
                                    <p:anim calcmode="lin" valueType="num">
                                      <p:cBhvr additive="base">
                                        <p:cTn dur="1000"/>
                                        <p:tgtEl>
                                          <p:spTgt spid="154">
                                            <p:txEl>
                                              <p:pRg end="13" st="13"/>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0" name="Shape 160"/>
        <p:cNvGrpSpPr/>
        <p:nvPr/>
      </p:nvGrpSpPr>
      <p:grpSpPr>
        <a:xfrm>
          <a:off x="0" y="0"/>
          <a:ext cx="0" cy="0"/>
          <a:chOff x="0" y="0"/>
          <a:chExt cx="0" cy="0"/>
        </a:xfrm>
      </p:grpSpPr>
      <p:sp>
        <p:nvSpPr>
          <p:cNvPr id="161" name="Google Shape;161;p26"/>
          <p:cNvSpPr txBox="1"/>
          <p:nvPr>
            <p:ph type="ctrTitle"/>
          </p:nvPr>
        </p:nvSpPr>
        <p:spPr>
          <a:xfrm>
            <a:off x="311708" y="2773050"/>
            <a:ext cx="8520600" cy="2052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0000"/>
                </a:solidFill>
                <a:latin typeface="Oxygen"/>
                <a:ea typeface="Oxygen"/>
                <a:cs typeface="Oxygen"/>
                <a:sym typeface="Oxygen"/>
              </a:rPr>
              <a:t>Ampli Bioreactor</a:t>
            </a:r>
            <a:endParaRPr>
              <a:solidFill>
                <a:srgbClr val="FF0000"/>
              </a:solidFill>
              <a:latin typeface="Oxygen"/>
              <a:ea typeface="Oxygen"/>
              <a:cs typeface="Oxygen"/>
              <a:sym typeface="Oxygen"/>
            </a:endParaRPr>
          </a:p>
          <a:p>
            <a:pPr indent="0" lvl="0" marL="0" rtl="0" algn="ctr">
              <a:spcBef>
                <a:spcPts val="0"/>
              </a:spcBef>
              <a:spcAft>
                <a:spcPts val="0"/>
              </a:spcAft>
              <a:buNone/>
            </a:pPr>
            <a:r>
              <a:t/>
            </a:r>
            <a:endParaRPr>
              <a:solidFill>
                <a:srgbClr val="FF0000"/>
              </a:solidFill>
              <a:latin typeface="Oxygen"/>
              <a:ea typeface="Oxygen"/>
              <a:cs typeface="Oxygen"/>
              <a:sym typeface="Oxygen"/>
            </a:endParaRPr>
          </a:p>
          <a:p>
            <a:pPr indent="0" lvl="0" marL="0" rtl="0" algn="ctr">
              <a:spcBef>
                <a:spcPts val="0"/>
              </a:spcBef>
              <a:spcAft>
                <a:spcPts val="0"/>
              </a:spcAft>
              <a:buNone/>
            </a:pPr>
            <a:r>
              <a:rPr lang="en">
                <a:solidFill>
                  <a:srgbClr val="CC0000"/>
                </a:solidFill>
                <a:latin typeface="Oxygen"/>
                <a:ea typeface="Oxygen"/>
                <a:cs typeface="Oxygen"/>
                <a:sym typeface="Oxygen"/>
              </a:rPr>
              <a:t>Advanced Level</a:t>
            </a:r>
            <a:endParaRPr>
              <a:solidFill>
                <a:srgbClr val="CC0000"/>
              </a:solidFill>
              <a:latin typeface="Oxygen"/>
              <a:ea typeface="Oxygen"/>
              <a:cs typeface="Oxygen"/>
              <a:sym typeface="Oxygen"/>
            </a:endParaRPr>
          </a:p>
        </p:txBody>
      </p:sp>
      <p:pic>
        <p:nvPicPr>
          <p:cNvPr id="162" name="Google Shape;162;p26"/>
          <p:cNvPicPr preferRelativeResize="0"/>
          <p:nvPr/>
        </p:nvPicPr>
        <p:blipFill>
          <a:blip r:embed="rId3">
            <a:alphaModFix/>
          </a:blip>
          <a:stretch>
            <a:fillRect/>
          </a:stretch>
        </p:blipFill>
        <p:spPr>
          <a:xfrm>
            <a:off x="1430775" y="126150"/>
            <a:ext cx="6282452" cy="3342600"/>
          </a:xfrm>
          <a:prstGeom prst="rect">
            <a:avLst/>
          </a:prstGeom>
          <a:noFill/>
          <a:ln>
            <a:noFill/>
          </a:ln>
        </p:spPr>
      </p:pic>
      <p:sp>
        <p:nvSpPr>
          <p:cNvPr id="163" name="Google Shape;163;p26"/>
          <p:cNvSpPr txBox="1"/>
          <p:nvPr/>
        </p:nvSpPr>
        <p:spPr>
          <a:xfrm>
            <a:off x="3275550" y="3355700"/>
            <a:ext cx="2592900" cy="96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FFFF00"/>
                </a:solidFill>
                <a:latin typeface="Oxygen"/>
                <a:ea typeface="Oxygen"/>
                <a:cs typeface="Oxygen"/>
                <a:sym typeface="Oxygen"/>
              </a:rPr>
              <a:t>BIOREACTOR</a:t>
            </a:r>
            <a:endParaRPr b="1" sz="3000">
              <a:solidFill>
                <a:srgbClr val="FFFF00"/>
              </a:solidFill>
              <a:latin typeface="Oxygen"/>
              <a:ea typeface="Oxygen"/>
              <a:cs typeface="Oxygen"/>
              <a:sym typeface="Oxyge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Google Shape;168;p27"/>
          <p:cNvSpPr txBox="1"/>
          <p:nvPr/>
        </p:nvSpPr>
        <p:spPr>
          <a:xfrm>
            <a:off x="5483075" y="369600"/>
            <a:ext cx="3375600" cy="4404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CC0000"/>
                </a:solidFill>
                <a:latin typeface="Oxygen"/>
                <a:ea typeface="Oxygen"/>
                <a:cs typeface="Oxygen"/>
                <a:sym typeface="Oxygen"/>
              </a:rPr>
              <a:t>Advanced </a:t>
            </a:r>
            <a:r>
              <a:rPr lang="en">
                <a:solidFill>
                  <a:srgbClr val="CC0000"/>
                </a:solidFill>
                <a:latin typeface="Oxygen"/>
                <a:ea typeface="Oxygen"/>
                <a:cs typeface="Oxygen"/>
                <a:sym typeface="Oxygen"/>
              </a:rPr>
              <a:t>Level Ampli activities: </a:t>
            </a:r>
            <a:endParaRPr>
              <a:solidFill>
                <a:srgbClr val="CC0000"/>
              </a:solidFill>
              <a:latin typeface="Oxygen"/>
              <a:ea typeface="Oxygen"/>
              <a:cs typeface="Oxygen"/>
              <a:sym typeface="Oxygen"/>
            </a:endParaRPr>
          </a:p>
          <a:p>
            <a:pPr indent="0" lvl="0" marL="0" rtl="0" algn="l">
              <a:spcBef>
                <a:spcPts val="0"/>
              </a:spcBef>
              <a:spcAft>
                <a:spcPts val="0"/>
              </a:spcAft>
              <a:buNone/>
            </a:pPr>
            <a:r>
              <a:t/>
            </a:r>
            <a:endParaRPr>
              <a:solidFill>
                <a:srgbClr val="FFFF00"/>
              </a:solidFill>
              <a:latin typeface="Oxygen"/>
              <a:ea typeface="Oxygen"/>
              <a:cs typeface="Oxygen"/>
              <a:sym typeface="Oxygen"/>
            </a:endParaRPr>
          </a:p>
          <a:p>
            <a:pPr indent="0" lvl="0" marL="0" rtl="0" algn="l">
              <a:spcBef>
                <a:spcPts val="0"/>
              </a:spcBef>
              <a:spcAft>
                <a:spcPts val="0"/>
              </a:spcAft>
              <a:buNone/>
            </a:pPr>
            <a:r>
              <a:rPr lang="en">
                <a:solidFill>
                  <a:srgbClr val="FFFF00"/>
                </a:solidFill>
                <a:latin typeface="Oxygen"/>
                <a:ea typeface="Oxygen"/>
                <a:cs typeface="Oxygen"/>
                <a:sym typeface="Oxygen"/>
              </a:rPr>
              <a:t>Chemical Reaction Circuit:</a:t>
            </a:r>
            <a:endParaRPr>
              <a:solidFill>
                <a:srgbClr val="FFFF00"/>
              </a:solidFill>
              <a:latin typeface="Oxygen"/>
              <a:ea typeface="Oxygen"/>
              <a:cs typeface="Oxygen"/>
              <a:sym typeface="Oxygen"/>
            </a:endParaRPr>
          </a:p>
          <a:p>
            <a:pPr indent="0" lvl="0" marL="0" rtl="0" algn="l">
              <a:spcBef>
                <a:spcPts val="0"/>
              </a:spcBef>
              <a:spcAft>
                <a:spcPts val="0"/>
              </a:spcAft>
              <a:buNone/>
            </a:pPr>
            <a:r>
              <a:t/>
            </a:r>
            <a:endParaRPr>
              <a:solidFill>
                <a:srgbClr val="F3F3F3"/>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Set up a linear chemical reaction</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Employ heating and pipetting elements</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Discover uses of nanoparticles</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Create nylon polymers!</a:t>
            </a:r>
            <a:endParaRPr>
              <a:solidFill>
                <a:srgbClr val="3C78D8"/>
              </a:solidFill>
              <a:latin typeface="Oxygen"/>
              <a:ea typeface="Oxygen"/>
              <a:cs typeface="Oxygen"/>
              <a:sym typeface="Oxygen"/>
            </a:endParaRPr>
          </a:p>
          <a:p>
            <a:pPr indent="0" lvl="0" marL="0" rtl="0" algn="ctr">
              <a:spcBef>
                <a:spcPts val="0"/>
              </a:spcBef>
              <a:spcAft>
                <a:spcPts val="0"/>
              </a:spcAft>
              <a:buNone/>
            </a:pPr>
            <a:r>
              <a:t/>
            </a:r>
            <a:endParaRPr>
              <a:solidFill>
                <a:srgbClr val="F3F3F3"/>
              </a:solidFill>
              <a:latin typeface="Oxygen"/>
              <a:ea typeface="Oxygen"/>
              <a:cs typeface="Oxygen"/>
              <a:sym typeface="Oxygen"/>
            </a:endParaRPr>
          </a:p>
          <a:p>
            <a:pPr indent="0" lvl="0" marL="0" rtl="0" algn="l">
              <a:spcBef>
                <a:spcPts val="0"/>
              </a:spcBef>
              <a:spcAft>
                <a:spcPts val="0"/>
              </a:spcAft>
              <a:buNone/>
            </a:pPr>
            <a:r>
              <a:rPr lang="en">
                <a:solidFill>
                  <a:srgbClr val="FFFF00"/>
                </a:solidFill>
                <a:latin typeface="Oxygen"/>
                <a:ea typeface="Oxygen"/>
                <a:cs typeface="Oxygen"/>
                <a:sym typeface="Oxygen"/>
              </a:rPr>
              <a:t>Organic Synthesis using Bioreactor Products:</a:t>
            </a:r>
            <a:endParaRPr>
              <a:solidFill>
                <a:srgbClr val="FFFF00"/>
              </a:solidFill>
              <a:latin typeface="Oxygen"/>
              <a:ea typeface="Oxygen"/>
              <a:cs typeface="Oxygen"/>
              <a:sym typeface="Oxygen"/>
            </a:endParaRPr>
          </a:p>
          <a:p>
            <a:pPr indent="0" lvl="0" marL="0" rtl="0" algn="l">
              <a:spcBef>
                <a:spcPts val="0"/>
              </a:spcBef>
              <a:spcAft>
                <a:spcPts val="0"/>
              </a:spcAft>
              <a:buNone/>
            </a:pPr>
            <a:r>
              <a:t/>
            </a:r>
            <a:endParaRPr>
              <a:solidFill>
                <a:srgbClr val="FFFF00"/>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Evaluate fermentation success</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Use bioreactor ethanol in multiple simultaneous chemical reactions</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Carry out organic synthesis of ethanol derivatives</a:t>
            </a:r>
            <a:endParaRPr>
              <a:solidFill>
                <a:srgbClr val="3C78D8"/>
              </a:solidFill>
              <a:latin typeface="Oxygen"/>
              <a:ea typeface="Oxygen"/>
              <a:cs typeface="Oxygen"/>
              <a:sym typeface="Oxygen"/>
            </a:endParaRPr>
          </a:p>
          <a:p>
            <a:pPr indent="-317500" lvl="0" marL="457200" rtl="0" algn="l">
              <a:spcBef>
                <a:spcPts val="0"/>
              </a:spcBef>
              <a:spcAft>
                <a:spcPts val="0"/>
              </a:spcAft>
              <a:buClr>
                <a:srgbClr val="3C78D8"/>
              </a:buClr>
              <a:buSzPts val="1400"/>
              <a:buFont typeface="Oxygen"/>
              <a:buChar char="-"/>
            </a:pPr>
            <a:r>
              <a:rPr lang="en">
                <a:solidFill>
                  <a:srgbClr val="3C78D8"/>
                </a:solidFill>
                <a:latin typeface="Oxygen"/>
                <a:ea typeface="Oxygen"/>
                <a:cs typeface="Oxygen"/>
                <a:sym typeface="Oxygen"/>
              </a:rPr>
              <a:t>Evaluate products with pH, conductivity, and more!</a:t>
            </a:r>
            <a:endParaRPr>
              <a:solidFill>
                <a:srgbClr val="3C78D8"/>
              </a:solidFill>
              <a:latin typeface="Oxygen"/>
              <a:ea typeface="Oxygen"/>
              <a:cs typeface="Oxygen"/>
              <a:sym typeface="Oxygen"/>
            </a:endParaRPr>
          </a:p>
        </p:txBody>
      </p:sp>
      <p:pic>
        <p:nvPicPr>
          <p:cNvPr id="169" name="Google Shape;169;p27"/>
          <p:cNvPicPr preferRelativeResize="0"/>
          <p:nvPr/>
        </p:nvPicPr>
        <p:blipFill rotWithShape="1">
          <a:blip r:embed="rId3">
            <a:alphaModFix/>
          </a:blip>
          <a:srcRect b="13357" l="10059" r="8942" t="6897"/>
          <a:stretch/>
        </p:blipFill>
        <p:spPr>
          <a:xfrm>
            <a:off x="209700" y="634175"/>
            <a:ext cx="5093575" cy="3875127"/>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0" st="0"/>
                                            </p:txEl>
                                          </p:spTgt>
                                        </p:tgtEl>
                                        <p:attrNameLst>
                                          <p:attrName>style.visibility</p:attrName>
                                        </p:attrNameLst>
                                      </p:cBhvr>
                                      <p:to>
                                        <p:strVal val="visible"/>
                                      </p:to>
                                    </p:set>
                                    <p:anim calcmode="lin" valueType="num">
                                      <p:cBhvr additive="base">
                                        <p:cTn dur="1000"/>
                                        <p:tgtEl>
                                          <p:spTgt spid="168">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1" st="1"/>
                                            </p:txEl>
                                          </p:spTgt>
                                        </p:tgtEl>
                                        <p:attrNameLst>
                                          <p:attrName>style.visibility</p:attrName>
                                        </p:attrNameLst>
                                      </p:cBhvr>
                                      <p:to>
                                        <p:strVal val="visible"/>
                                      </p:to>
                                    </p:set>
                                    <p:anim calcmode="lin" valueType="num">
                                      <p:cBhvr additive="base">
                                        <p:cTn dur="1000"/>
                                        <p:tgtEl>
                                          <p:spTgt spid="168">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2" st="2"/>
                                            </p:txEl>
                                          </p:spTgt>
                                        </p:tgtEl>
                                        <p:attrNameLst>
                                          <p:attrName>style.visibility</p:attrName>
                                        </p:attrNameLst>
                                      </p:cBhvr>
                                      <p:to>
                                        <p:strVal val="visible"/>
                                      </p:to>
                                    </p:set>
                                    <p:anim calcmode="lin" valueType="num">
                                      <p:cBhvr additive="base">
                                        <p:cTn dur="1000"/>
                                        <p:tgtEl>
                                          <p:spTgt spid="168">
                                            <p:txEl>
                                              <p:pRg end="2" st="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3" st="3"/>
                                            </p:txEl>
                                          </p:spTgt>
                                        </p:tgtEl>
                                        <p:attrNameLst>
                                          <p:attrName>style.visibility</p:attrName>
                                        </p:attrNameLst>
                                      </p:cBhvr>
                                      <p:to>
                                        <p:strVal val="visible"/>
                                      </p:to>
                                    </p:set>
                                    <p:anim calcmode="lin" valueType="num">
                                      <p:cBhvr additive="base">
                                        <p:cTn dur="1000"/>
                                        <p:tgtEl>
                                          <p:spTgt spid="168">
                                            <p:txEl>
                                              <p:pRg end="3" st="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4" st="4"/>
                                            </p:txEl>
                                          </p:spTgt>
                                        </p:tgtEl>
                                        <p:attrNameLst>
                                          <p:attrName>style.visibility</p:attrName>
                                        </p:attrNameLst>
                                      </p:cBhvr>
                                      <p:to>
                                        <p:strVal val="visible"/>
                                      </p:to>
                                    </p:set>
                                    <p:anim calcmode="lin" valueType="num">
                                      <p:cBhvr additive="base">
                                        <p:cTn dur="1000"/>
                                        <p:tgtEl>
                                          <p:spTgt spid="168">
                                            <p:txEl>
                                              <p:pRg end="4" st="4"/>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5" st="5"/>
                                            </p:txEl>
                                          </p:spTgt>
                                        </p:tgtEl>
                                        <p:attrNameLst>
                                          <p:attrName>style.visibility</p:attrName>
                                        </p:attrNameLst>
                                      </p:cBhvr>
                                      <p:to>
                                        <p:strVal val="visible"/>
                                      </p:to>
                                    </p:set>
                                    <p:anim calcmode="lin" valueType="num">
                                      <p:cBhvr additive="base">
                                        <p:cTn dur="1000"/>
                                        <p:tgtEl>
                                          <p:spTgt spid="168">
                                            <p:txEl>
                                              <p:pRg end="5" st="5"/>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6" st="6"/>
                                            </p:txEl>
                                          </p:spTgt>
                                        </p:tgtEl>
                                        <p:attrNameLst>
                                          <p:attrName>style.visibility</p:attrName>
                                        </p:attrNameLst>
                                      </p:cBhvr>
                                      <p:to>
                                        <p:strVal val="visible"/>
                                      </p:to>
                                    </p:set>
                                    <p:anim calcmode="lin" valueType="num">
                                      <p:cBhvr additive="base">
                                        <p:cTn dur="1000"/>
                                        <p:tgtEl>
                                          <p:spTgt spid="168">
                                            <p:txEl>
                                              <p:pRg end="6" st="6"/>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7" st="7"/>
                                            </p:txEl>
                                          </p:spTgt>
                                        </p:tgtEl>
                                        <p:attrNameLst>
                                          <p:attrName>style.visibility</p:attrName>
                                        </p:attrNameLst>
                                      </p:cBhvr>
                                      <p:to>
                                        <p:strVal val="visible"/>
                                      </p:to>
                                    </p:set>
                                    <p:anim calcmode="lin" valueType="num">
                                      <p:cBhvr additive="base">
                                        <p:cTn dur="1000"/>
                                        <p:tgtEl>
                                          <p:spTgt spid="168">
                                            <p:txEl>
                                              <p:pRg end="7" st="7"/>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8" st="8"/>
                                            </p:txEl>
                                          </p:spTgt>
                                        </p:tgtEl>
                                        <p:attrNameLst>
                                          <p:attrName>style.visibility</p:attrName>
                                        </p:attrNameLst>
                                      </p:cBhvr>
                                      <p:to>
                                        <p:strVal val="visible"/>
                                      </p:to>
                                    </p:set>
                                    <p:anim calcmode="lin" valueType="num">
                                      <p:cBhvr additive="base">
                                        <p:cTn dur="1000"/>
                                        <p:tgtEl>
                                          <p:spTgt spid="168">
                                            <p:txEl>
                                              <p:pRg end="8" st="8"/>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9" st="9"/>
                                            </p:txEl>
                                          </p:spTgt>
                                        </p:tgtEl>
                                        <p:attrNameLst>
                                          <p:attrName>style.visibility</p:attrName>
                                        </p:attrNameLst>
                                      </p:cBhvr>
                                      <p:to>
                                        <p:strVal val="visible"/>
                                      </p:to>
                                    </p:set>
                                    <p:anim calcmode="lin" valueType="num">
                                      <p:cBhvr additive="base">
                                        <p:cTn dur="1000"/>
                                        <p:tgtEl>
                                          <p:spTgt spid="168">
                                            <p:txEl>
                                              <p:pRg end="9" st="9"/>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10" st="10"/>
                                            </p:txEl>
                                          </p:spTgt>
                                        </p:tgtEl>
                                        <p:attrNameLst>
                                          <p:attrName>style.visibility</p:attrName>
                                        </p:attrNameLst>
                                      </p:cBhvr>
                                      <p:to>
                                        <p:strVal val="visible"/>
                                      </p:to>
                                    </p:set>
                                    <p:anim calcmode="lin" valueType="num">
                                      <p:cBhvr additive="base">
                                        <p:cTn dur="1000"/>
                                        <p:tgtEl>
                                          <p:spTgt spid="168">
                                            <p:txEl>
                                              <p:pRg end="10" st="1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11" st="11"/>
                                            </p:txEl>
                                          </p:spTgt>
                                        </p:tgtEl>
                                        <p:attrNameLst>
                                          <p:attrName>style.visibility</p:attrName>
                                        </p:attrNameLst>
                                      </p:cBhvr>
                                      <p:to>
                                        <p:strVal val="visible"/>
                                      </p:to>
                                    </p:set>
                                    <p:anim calcmode="lin" valueType="num">
                                      <p:cBhvr additive="base">
                                        <p:cTn dur="1000"/>
                                        <p:tgtEl>
                                          <p:spTgt spid="168">
                                            <p:txEl>
                                              <p:pRg end="11" st="11"/>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12" st="12"/>
                                            </p:txEl>
                                          </p:spTgt>
                                        </p:tgtEl>
                                        <p:attrNameLst>
                                          <p:attrName>style.visibility</p:attrName>
                                        </p:attrNameLst>
                                      </p:cBhvr>
                                      <p:to>
                                        <p:strVal val="visible"/>
                                      </p:to>
                                    </p:set>
                                    <p:anim calcmode="lin" valueType="num">
                                      <p:cBhvr additive="base">
                                        <p:cTn dur="1000"/>
                                        <p:tgtEl>
                                          <p:spTgt spid="168">
                                            <p:txEl>
                                              <p:pRg end="12" st="12"/>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13" st="13"/>
                                            </p:txEl>
                                          </p:spTgt>
                                        </p:tgtEl>
                                        <p:attrNameLst>
                                          <p:attrName>style.visibility</p:attrName>
                                        </p:attrNameLst>
                                      </p:cBhvr>
                                      <p:to>
                                        <p:strVal val="visible"/>
                                      </p:to>
                                    </p:set>
                                    <p:anim calcmode="lin" valueType="num">
                                      <p:cBhvr additive="base">
                                        <p:cTn dur="1000"/>
                                        <p:tgtEl>
                                          <p:spTgt spid="168">
                                            <p:txEl>
                                              <p:pRg end="13" st="13"/>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68">
                                            <p:txEl>
                                              <p:pRg end="14" st="14"/>
                                            </p:txEl>
                                          </p:spTgt>
                                        </p:tgtEl>
                                        <p:attrNameLst>
                                          <p:attrName>style.visibility</p:attrName>
                                        </p:attrNameLst>
                                      </p:cBhvr>
                                      <p:to>
                                        <p:strVal val="visible"/>
                                      </p:to>
                                    </p:set>
                                    <p:anim calcmode="lin" valueType="num">
                                      <p:cBhvr additive="base">
                                        <p:cTn dur="1000"/>
                                        <p:tgtEl>
                                          <p:spTgt spid="168">
                                            <p:txEl>
                                              <p:pRg end="14" st="14"/>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Google Shape;174;p28"/>
          <p:cNvSpPr txBox="1"/>
          <p:nvPr/>
        </p:nvSpPr>
        <p:spPr>
          <a:xfrm>
            <a:off x="2601600" y="249625"/>
            <a:ext cx="3940800" cy="967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3000">
                <a:solidFill>
                  <a:srgbClr val="FFFF00"/>
                </a:solidFill>
                <a:latin typeface="Oxygen"/>
                <a:ea typeface="Oxygen"/>
                <a:cs typeface="Oxygen"/>
                <a:sym typeface="Oxygen"/>
              </a:rPr>
              <a:t>LEARNING GOALS</a:t>
            </a:r>
            <a:endParaRPr b="1" sz="3000">
              <a:solidFill>
                <a:srgbClr val="FFFF00"/>
              </a:solidFill>
              <a:latin typeface="Oxygen"/>
              <a:ea typeface="Oxygen"/>
              <a:cs typeface="Oxygen"/>
              <a:sym typeface="Oxygen"/>
            </a:endParaRPr>
          </a:p>
        </p:txBody>
      </p:sp>
      <p:sp>
        <p:nvSpPr>
          <p:cNvPr id="175" name="Google Shape;175;p28"/>
          <p:cNvSpPr txBox="1"/>
          <p:nvPr/>
        </p:nvSpPr>
        <p:spPr>
          <a:xfrm>
            <a:off x="824250" y="1256775"/>
            <a:ext cx="7495500" cy="327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CC0000"/>
                </a:solidFill>
              </a:rPr>
              <a:t>Learn about manufactured systems for harnessing biology and chemistry</a:t>
            </a:r>
            <a:endParaRPr>
              <a:solidFill>
                <a:srgbClr val="CC0000"/>
              </a:solidFill>
            </a:endParaRPr>
          </a:p>
          <a:p>
            <a:pPr indent="0" lvl="0" marL="0" rtl="0" algn="ctr">
              <a:spcBef>
                <a:spcPts val="0"/>
              </a:spcBef>
              <a:spcAft>
                <a:spcPts val="0"/>
              </a:spcAft>
              <a:buNone/>
            </a:pPr>
            <a:r>
              <a:rPr lang="en">
                <a:solidFill>
                  <a:srgbClr val="FF0000"/>
                </a:solidFill>
              </a:rPr>
              <a:t> </a:t>
            </a:r>
            <a:endParaRPr>
              <a:solidFill>
                <a:srgbClr val="FF0000"/>
              </a:solidFill>
            </a:endParaRPr>
          </a:p>
          <a:p>
            <a:pPr indent="0" lvl="0" marL="0" rtl="0" algn="ctr">
              <a:spcBef>
                <a:spcPts val="0"/>
              </a:spcBef>
              <a:spcAft>
                <a:spcPts val="0"/>
              </a:spcAft>
              <a:buNone/>
            </a:pPr>
            <a:r>
              <a:rPr lang="en">
                <a:solidFill>
                  <a:srgbClr val="3C78D8"/>
                </a:solidFill>
              </a:rPr>
              <a:t>Study the life and feeding cycles of yeast</a:t>
            </a:r>
            <a:endParaRPr>
              <a:solidFill>
                <a:srgbClr val="3C78D8"/>
              </a:solidFill>
            </a:endParaRPr>
          </a:p>
          <a:p>
            <a:pPr indent="0" lvl="0" marL="0" rtl="0" algn="ctr">
              <a:spcBef>
                <a:spcPts val="0"/>
              </a:spcBef>
              <a:spcAft>
                <a:spcPts val="0"/>
              </a:spcAft>
              <a:buNone/>
            </a:pPr>
            <a:r>
              <a:t/>
            </a:r>
            <a:endParaRPr>
              <a:solidFill>
                <a:srgbClr val="FF0000"/>
              </a:solidFill>
            </a:endParaRPr>
          </a:p>
          <a:p>
            <a:pPr indent="0" lvl="0" marL="0" rtl="0" algn="ctr">
              <a:spcBef>
                <a:spcPts val="0"/>
              </a:spcBef>
              <a:spcAft>
                <a:spcPts val="0"/>
              </a:spcAft>
              <a:buNone/>
            </a:pPr>
            <a:r>
              <a:rPr lang="en">
                <a:solidFill>
                  <a:srgbClr val="CC0000"/>
                </a:solidFill>
              </a:rPr>
              <a:t>Learn about the importance of ethanol and biologics in energy production</a:t>
            </a:r>
            <a:endParaRPr>
              <a:solidFill>
                <a:srgbClr val="CC0000"/>
              </a:solidFill>
            </a:endParaRPr>
          </a:p>
          <a:p>
            <a:pPr indent="0" lvl="0" marL="0" rtl="0" algn="ctr">
              <a:spcBef>
                <a:spcPts val="0"/>
              </a:spcBef>
              <a:spcAft>
                <a:spcPts val="0"/>
              </a:spcAft>
              <a:buNone/>
            </a:pPr>
            <a:r>
              <a:t/>
            </a:r>
            <a:endParaRPr>
              <a:solidFill>
                <a:srgbClr val="FF0000"/>
              </a:solidFill>
            </a:endParaRPr>
          </a:p>
          <a:p>
            <a:pPr indent="0" lvl="0" marL="0" rtl="0" algn="ctr">
              <a:spcBef>
                <a:spcPts val="0"/>
              </a:spcBef>
              <a:spcAft>
                <a:spcPts val="0"/>
              </a:spcAft>
              <a:buNone/>
            </a:pPr>
            <a:r>
              <a:rPr lang="en">
                <a:solidFill>
                  <a:srgbClr val="3C78D8"/>
                </a:solidFill>
              </a:rPr>
              <a:t>De-mystify the operation of industrial chemical plants</a:t>
            </a:r>
            <a:endParaRPr>
              <a:solidFill>
                <a:srgbClr val="3C78D8"/>
              </a:solidFill>
            </a:endParaRPr>
          </a:p>
          <a:p>
            <a:pPr indent="0" lvl="0" marL="0" rtl="0" algn="ctr">
              <a:spcBef>
                <a:spcPts val="0"/>
              </a:spcBef>
              <a:spcAft>
                <a:spcPts val="0"/>
              </a:spcAft>
              <a:buNone/>
            </a:pPr>
            <a:r>
              <a:t/>
            </a:r>
            <a:endParaRPr>
              <a:solidFill>
                <a:srgbClr val="3C78D8"/>
              </a:solidFill>
            </a:endParaRPr>
          </a:p>
          <a:p>
            <a:pPr indent="0" lvl="0" marL="0" rtl="0" algn="ctr">
              <a:spcBef>
                <a:spcPts val="0"/>
              </a:spcBef>
              <a:spcAft>
                <a:spcPts val="0"/>
              </a:spcAft>
              <a:buNone/>
            </a:pPr>
            <a:r>
              <a:rPr lang="en">
                <a:solidFill>
                  <a:srgbClr val="CC0000"/>
                </a:solidFill>
              </a:rPr>
              <a:t>Design chemical reaction circuits similar to flow chemistry systems</a:t>
            </a:r>
            <a:endParaRPr>
              <a:solidFill>
                <a:srgbClr val="CC0000"/>
              </a:solidFill>
            </a:endParaRPr>
          </a:p>
          <a:p>
            <a:pPr indent="0" lvl="0" marL="0" rtl="0" algn="ctr">
              <a:spcBef>
                <a:spcPts val="0"/>
              </a:spcBef>
              <a:spcAft>
                <a:spcPts val="0"/>
              </a:spcAft>
              <a:buNone/>
            </a:pPr>
            <a:r>
              <a:t/>
            </a:r>
            <a:endParaRPr>
              <a:solidFill>
                <a:srgbClr val="FF0000"/>
              </a:solidFill>
            </a:endParaRPr>
          </a:p>
          <a:p>
            <a:pPr indent="0" lvl="0" marL="0" rtl="0" algn="ctr">
              <a:spcBef>
                <a:spcPts val="0"/>
              </a:spcBef>
              <a:spcAft>
                <a:spcPts val="0"/>
              </a:spcAft>
              <a:buNone/>
            </a:pPr>
            <a:r>
              <a:rPr lang="en">
                <a:solidFill>
                  <a:srgbClr val="3C78D8"/>
                </a:solidFill>
              </a:rPr>
              <a:t>Discover a powerful toolbox of organic synthesis reagents</a:t>
            </a:r>
            <a:endParaRPr>
              <a:solidFill>
                <a:srgbClr val="3C78D8"/>
              </a:solidFill>
            </a:endParaRPr>
          </a:p>
          <a:p>
            <a:pPr indent="0" lvl="0" marL="0" rtl="0" algn="ctr">
              <a:spcBef>
                <a:spcPts val="0"/>
              </a:spcBef>
              <a:spcAft>
                <a:spcPts val="0"/>
              </a:spcAft>
              <a:buNone/>
            </a:pPr>
            <a:r>
              <a:t/>
            </a:r>
            <a:endParaRPr>
              <a:solidFill>
                <a:srgbClr val="3C78D8"/>
              </a:solidFill>
            </a:endParaRPr>
          </a:p>
          <a:p>
            <a:pPr indent="0" lvl="0" marL="0" rtl="0" algn="ctr">
              <a:spcBef>
                <a:spcPts val="0"/>
              </a:spcBef>
              <a:spcAft>
                <a:spcPts val="0"/>
              </a:spcAft>
              <a:buNone/>
            </a:pPr>
            <a:r>
              <a:rPr lang="en">
                <a:solidFill>
                  <a:srgbClr val="CC0000"/>
                </a:solidFill>
              </a:rPr>
              <a:t>Construct and carry out biochemical experiments in an accessible, customizable format</a:t>
            </a:r>
            <a:endParaRPr>
              <a:solidFill>
                <a:srgbClr val="CC0000"/>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5"/>
                                        </p:tgtEl>
                                        <p:attrNameLst>
                                          <p:attrName>style.visibility</p:attrName>
                                        </p:attrNameLst>
                                      </p:cBhvr>
                                      <p:to>
                                        <p:strVal val="visible"/>
                                      </p:to>
                                    </p:set>
                                    <p:animEffect filter="fade" transition="in">
                                      <p:cBhvr>
                                        <p:cTn dur="1000"/>
                                        <p:tgtEl>
                                          <p:spTgt spid="17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3" name="Shape 63"/>
        <p:cNvGrpSpPr/>
        <p:nvPr/>
      </p:nvGrpSpPr>
      <p:grpSpPr>
        <a:xfrm>
          <a:off x="0" y="0"/>
          <a:ext cx="0" cy="0"/>
          <a:chOff x="0" y="0"/>
          <a:chExt cx="0" cy="0"/>
        </a:xfrm>
      </p:grpSpPr>
      <p:pic>
        <p:nvPicPr>
          <p:cNvPr id="64" name="Google Shape;64;p14"/>
          <p:cNvPicPr preferRelativeResize="0"/>
          <p:nvPr/>
        </p:nvPicPr>
        <p:blipFill>
          <a:blip r:embed="rId3">
            <a:alphaModFix/>
          </a:blip>
          <a:stretch>
            <a:fillRect/>
          </a:stretch>
        </p:blipFill>
        <p:spPr>
          <a:xfrm>
            <a:off x="0" y="1500616"/>
            <a:ext cx="9144000" cy="3474709"/>
          </a:xfrm>
          <a:prstGeom prst="rect">
            <a:avLst/>
          </a:prstGeom>
          <a:noFill/>
          <a:ln>
            <a:noFill/>
          </a:ln>
        </p:spPr>
      </p:pic>
      <p:sp>
        <p:nvSpPr>
          <p:cNvPr id="65" name="Google Shape;65;p14"/>
          <p:cNvSpPr txBox="1"/>
          <p:nvPr>
            <p:ph idx="4294967295" type="title"/>
          </p:nvPr>
        </p:nvSpPr>
        <p:spPr>
          <a:xfrm>
            <a:off x="764400" y="430250"/>
            <a:ext cx="8379600" cy="62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3C78D8"/>
                </a:solidFill>
                <a:latin typeface="Oxygen"/>
                <a:ea typeface="Oxygen"/>
                <a:cs typeface="Oxygen"/>
                <a:sym typeface="Oxygen"/>
              </a:rPr>
              <a:t>Introduction to Modern Bioreactors</a:t>
            </a:r>
            <a:endParaRPr b="1" sz="3600">
              <a:solidFill>
                <a:srgbClr val="3C78D8"/>
              </a:solidFill>
              <a:latin typeface="Oxygen"/>
              <a:ea typeface="Oxygen"/>
              <a:cs typeface="Oxygen"/>
              <a:sym typeface="Oxyge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4"/>
                                        </p:tgtEl>
                                        <p:attrNameLst>
                                          <p:attrName>style.visibility</p:attrName>
                                        </p:attrNameLst>
                                      </p:cBhvr>
                                      <p:to>
                                        <p:strVal val="visible"/>
                                      </p:to>
                                    </p:set>
                                    <p:animEffect filter="fade" transition="in">
                                      <p:cBhvr>
                                        <p:cTn dur="1000"/>
                                        <p:tgtEl>
                                          <p:spTgt spid="6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9" name="Shape 69"/>
        <p:cNvGrpSpPr/>
        <p:nvPr/>
      </p:nvGrpSpPr>
      <p:grpSpPr>
        <a:xfrm>
          <a:off x="0" y="0"/>
          <a:ext cx="0" cy="0"/>
          <a:chOff x="0" y="0"/>
          <a:chExt cx="0" cy="0"/>
        </a:xfrm>
      </p:grpSpPr>
      <p:sp>
        <p:nvSpPr>
          <p:cNvPr id="70" name="Google Shape;70;p15"/>
          <p:cNvSpPr txBox="1"/>
          <p:nvPr/>
        </p:nvSpPr>
        <p:spPr>
          <a:xfrm>
            <a:off x="182200" y="1029200"/>
            <a:ext cx="3300300" cy="29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FFF2CC"/>
                </a:solidFill>
                <a:latin typeface="Oxygen"/>
                <a:ea typeface="Oxygen"/>
                <a:cs typeface="Oxygen"/>
                <a:sym typeface="Oxygen"/>
              </a:rPr>
              <a:t>Ethanol plants are complex and it is not obvious what function each component serves</a:t>
            </a:r>
            <a:endParaRPr b="1" sz="3000">
              <a:solidFill>
                <a:srgbClr val="FFF2CC"/>
              </a:solidFill>
              <a:latin typeface="Oxygen"/>
              <a:ea typeface="Oxygen"/>
              <a:cs typeface="Oxygen"/>
              <a:sym typeface="Oxygen"/>
            </a:endParaRPr>
          </a:p>
          <a:p>
            <a:pPr indent="0" lvl="0" marL="0" rtl="0" algn="l">
              <a:spcBef>
                <a:spcPts val="0"/>
              </a:spcBef>
              <a:spcAft>
                <a:spcPts val="0"/>
              </a:spcAft>
              <a:buNone/>
            </a:pPr>
            <a:r>
              <a:t/>
            </a:r>
            <a:endParaRPr>
              <a:solidFill>
                <a:srgbClr val="FFF2CC"/>
              </a:solidFill>
            </a:endParaRPr>
          </a:p>
        </p:txBody>
      </p:sp>
      <p:pic>
        <p:nvPicPr>
          <p:cNvPr id="71" name="Google Shape;71;p15"/>
          <p:cNvPicPr preferRelativeResize="0"/>
          <p:nvPr/>
        </p:nvPicPr>
        <p:blipFill>
          <a:blip r:embed="rId3">
            <a:alphaModFix/>
          </a:blip>
          <a:stretch>
            <a:fillRect/>
          </a:stretch>
        </p:blipFill>
        <p:spPr>
          <a:xfrm>
            <a:off x="3748174" y="0"/>
            <a:ext cx="7017101" cy="514349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0">
                                            <p:txEl>
                                              <p:pRg end="0" st="0"/>
                                            </p:txEl>
                                          </p:spTgt>
                                        </p:tgtEl>
                                        <p:attrNameLst>
                                          <p:attrName>style.visibility</p:attrName>
                                        </p:attrNameLst>
                                      </p:cBhvr>
                                      <p:to>
                                        <p:strVal val="visible"/>
                                      </p:to>
                                    </p:set>
                                    <p:anim calcmode="lin" valueType="num">
                                      <p:cBhvr additive="base">
                                        <p:cTn dur="1000"/>
                                        <p:tgtEl>
                                          <p:spTgt spid="70">
                                            <p:txEl>
                                              <p:pRg end="0" st="0"/>
                                            </p:txEl>
                                          </p:spTgt>
                                        </p:tgtEl>
                                        <p:attrNameLst>
                                          <p:attrName>ppt_x</p:attrName>
                                        </p:attrNameLst>
                                      </p:cBhvr>
                                      <p:tavLst>
                                        <p:tav fmla="" tm="0">
                                          <p:val>
                                            <p:strVal val="#ppt_x-1"/>
                                          </p:val>
                                        </p:tav>
                                        <p:tav fmla="" tm="100000">
                                          <p:val>
                                            <p:strVal val="#ppt_x"/>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70">
                                            <p:txEl>
                                              <p:pRg end="1" st="1"/>
                                            </p:txEl>
                                          </p:spTgt>
                                        </p:tgtEl>
                                        <p:attrNameLst>
                                          <p:attrName>style.visibility</p:attrName>
                                        </p:attrNameLst>
                                      </p:cBhvr>
                                      <p:to>
                                        <p:strVal val="visible"/>
                                      </p:to>
                                    </p:set>
                                    <p:anim calcmode="lin" valueType="num">
                                      <p:cBhvr additive="base">
                                        <p:cTn dur="1000"/>
                                        <p:tgtEl>
                                          <p:spTgt spid="70">
                                            <p:txEl>
                                              <p:pRg end="1" st="1"/>
                                            </p:txEl>
                                          </p:spTgt>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 name="Shape 75"/>
        <p:cNvGrpSpPr/>
        <p:nvPr/>
      </p:nvGrpSpPr>
      <p:grpSpPr>
        <a:xfrm>
          <a:off x="0" y="0"/>
          <a:ext cx="0" cy="0"/>
          <a:chOff x="0" y="0"/>
          <a:chExt cx="0" cy="0"/>
        </a:xfrm>
      </p:grpSpPr>
      <p:pic>
        <p:nvPicPr>
          <p:cNvPr id="76" name="Google Shape;76;p16"/>
          <p:cNvPicPr preferRelativeResize="0"/>
          <p:nvPr/>
        </p:nvPicPr>
        <p:blipFill>
          <a:blip r:embed="rId3">
            <a:alphaModFix/>
          </a:blip>
          <a:stretch>
            <a:fillRect/>
          </a:stretch>
        </p:blipFill>
        <p:spPr>
          <a:xfrm>
            <a:off x="4944125" y="1148613"/>
            <a:ext cx="3618875" cy="2412575"/>
          </a:xfrm>
          <a:prstGeom prst="rect">
            <a:avLst/>
          </a:prstGeom>
          <a:noFill/>
          <a:ln>
            <a:noFill/>
          </a:ln>
        </p:spPr>
      </p:pic>
      <p:pic>
        <p:nvPicPr>
          <p:cNvPr descr="This movie is a time-lapse series of phase contrast and fluorescence images (frame was taken every three minutes) of yeast growing on agarose pads under a fluorescence microscope. For a sense of scale, the yeast are typically several microns in diameter and divide approximately every 90 minutes. The yellow fluorescence is generated by yellow fluorescent protein (YFP), which is produced and controlled by a synthetic gene circuit built in the Buchler lab at http://buchler.phy.duke.edu/" id="77" name="Google Shape;77;p16" title="Timelapse movie of fluorescent yeast">
            <a:hlinkClick r:id="rId4"/>
          </p:cNvPr>
          <p:cNvPicPr preferRelativeResize="0"/>
          <p:nvPr/>
        </p:nvPicPr>
        <p:blipFill>
          <a:blip r:embed="rId5">
            <a:alphaModFix/>
          </a:blip>
          <a:stretch>
            <a:fillRect/>
          </a:stretch>
        </p:blipFill>
        <p:spPr>
          <a:xfrm>
            <a:off x="293075" y="1148625"/>
            <a:ext cx="4420975" cy="3315725"/>
          </a:xfrm>
          <a:prstGeom prst="rect">
            <a:avLst/>
          </a:prstGeom>
          <a:noFill/>
          <a:ln>
            <a:noFill/>
          </a:ln>
        </p:spPr>
      </p:pic>
      <p:sp>
        <p:nvSpPr>
          <p:cNvPr id="78" name="Google Shape;78;p16"/>
          <p:cNvSpPr txBox="1"/>
          <p:nvPr/>
        </p:nvSpPr>
        <p:spPr>
          <a:xfrm>
            <a:off x="436650" y="190125"/>
            <a:ext cx="8270700" cy="53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2CC"/>
                </a:solidFill>
                <a:latin typeface="Oxygen"/>
                <a:ea typeface="Oxygen"/>
                <a:cs typeface="Oxygen"/>
                <a:sym typeface="Oxygen"/>
              </a:rPr>
              <a:t>Yeast are single-celled microorganisms that you might commonly find in both labs and kitchens</a:t>
            </a:r>
            <a:endParaRPr sz="1800">
              <a:solidFill>
                <a:srgbClr val="FFF2CC"/>
              </a:solidFill>
              <a:latin typeface="Oxygen"/>
              <a:ea typeface="Oxygen"/>
              <a:cs typeface="Oxygen"/>
              <a:sym typeface="Oxygen"/>
            </a:endParaRPr>
          </a:p>
        </p:txBody>
      </p:sp>
      <p:pic>
        <p:nvPicPr>
          <p:cNvPr id="79" name="Google Shape;79;p16"/>
          <p:cNvPicPr preferRelativeResize="0"/>
          <p:nvPr/>
        </p:nvPicPr>
        <p:blipFill>
          <a:blip r:embed="rId6">
            <a:alphaModFix/>
          </a:blip>
          <a:stretch>
            <a:fillRect/>
          </a:stretch>
        </p:blipFill>
        <p:spPr>
          <a:xfrm>
            <a:off x="5829725" y="3146024"/>
            <a:ext cx="3254351" cy="1831900"/>
          </a:xfrm>
          <a:prstGeom prst="rect">
            <a:avLst/>
          </a:prstGeom>
          <a:noFill/>
          <a:ln>
            <a:noFill/>
          </a:ln>
        </p:spPr>
      </p:pic>
      <p:sp>
        <p:nvSpPr>
          <p:cNvPr id="80" name="Google Shape;80;p16"/>
          <p:cNvSpPr/>
          <p:nvPr/>
        </p:nvSpPr>
        <p:spPr>
          <a:xfrm>
            <a:off x="5290250" y="2876375"/>
            <a:ext cx="1101678" cy="1168538"/>
          </a:xfrm>
          <a:custGeom>
            <a:rect b="b" l="l" r="r" t="t"/>
            <a:pathLst>
              <a:path extrusionOk="0" h="42346" w="40871">
                <a:moveTo>
                  <a:pt x="19698" y="0"/>
                </a:moveTo>
                <a:cubicBezTo>
                  <a:pt x="16502" y="3595"/>
                  <a:pt x="-3007" y="14514"/>
                  <a:pt x="522" y="21572"/>
                </a:cubicBezTo>
                <a:cubicBezTo>
                  <a:pt x="4051" y="28630"/>
                  <a:pt x="34146" y="38884"/>
                  <a:pt x="40871" y="42346"/>
                </a:cubicBezTo>
              </a:path>
            </a:pathLst>
          </a:custGeom>
          <a:noFill/>
          <a:ln cap="flat" cmpd="sng" w="76200">
            <a:solidFill>
              <a:srgbClr val="FFFF00"/>
            </a:solidFill>
            <a:prstDash val="solid"/>
            <a:round/>
            <a:headEnd len="med" w="med" type="none"/>
            <a:tailEnd len="med" w="med" type="none"/>
          </a:ln>
        </p:spPr>
      </p:sp>
      <p:cxnSp>
        <p:nvCxnSpPr>
          <p:cNvPr id="81" name="Google Shape;81;p16"/>
          <p:cNvCxnSpPr/>
          <p:nvPr/>
        </p:nvCxnSpPr>
        <p:spPr>
          <a:xfrm>
            <a:off x="6092300" y="3931250"/>
            <a:ext cx="469500" cy="203400"/>
          </a:xfrm>
          <a:prstGeom prst="straightConnector1">
            <a:avLst/>
          </a:prstGeom>
          <a:noFill/>
          <a:ln cap="flat" cmpd="sng" w="76200">
            <a:solidFill>
              <a:srgbClr val="FFFF00"/>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
                                        </p:tgtEl>
                                        <p:attrNameLst>
                                          <p:attrName>style.visibility</p:attrName>
                                        </p:attrNameLst>
                                      </p:cBhvr>
                                      <p:to>
                                        <p:strVal val="visible"/>
                                      </p:to>
                                    </p:set>
                                    <p:animEffect filter="fade" transition="in">
                                      <p:cBhvr>
                                        <p:cTn dur="1000"/>
                                        <p:tgtEl>
                                          <p:spTgt spid="76"/>
                                        </p:tgtEl>
                                      </p:cBhvr>
                                    </p:animEffect>
                                  </p:childTnLst>
                                </p:cTn>
                              </p:par>
                              <p:par>
                                <p:cTn fill="hold" nodeType="with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par>
                                <p:cTn fill="hold" nodeType="with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7"/>
          <p:cNvPicPr preferRelativeResize="0"/>
          <p:nvPr/>
        </p:nvPicPr>
        <p:blipFill>
          <a:blip r:embed="rId3">
            <a:alphaModFix/>
          </a:blip>
          <a:stretch>
            <a:fillRect/>
          </a:stretch>
        </p:blipFill>
        <p:spPr>
          <a:xfrm>
            <a:off x="5906700" y="2743863"/>
            <a:ext cx="2966824" cy="1854249"/>
          </a:xfrm>
          <a:prstGeom prst="rect">
            <a:avLst/>
          </a:prstGeom>
          <a:noFill/>
          <a:ln>
            <a:noFill/>
          </a:ln>
        </p:spPr>
      </p:pic>
      <p:pic>
        <p:nvPicPr>
          <p:cNvPr id="87" name="Google Shape;87;p17"/>
          <p:cNvPicPr preferRelativeResize="0"/>
          <p:nvPr/>
        </p:nvPicPr>
        <p:blipFill>
          <a:blip r:embed="rId4">
            <a:alphaModFix/>
          </a:blip>
          <a:stretch>
            <a:fillRect/>
          </a:stretch>
        </p:blipFill>
        <p:spPr>
          <a:xfrm>
            <a:off x="114173" y="2940826"/>
            <a:ext cx="1966750" cy="1460325"/>
          </a:xfrm>
          <a:prstGeom prst="rect">
            <a:avLst/>
          </a:prstGeom>
          <a:noFill/>
          <a:ln>
            <a:noFill/>
          </a:ln>
        </p:spPr>
      </p:pic>
      <p:pic>
        <p:nvPicPr>
          <p:cNvPr id="88" name="Google Shape;88;p17"/>
          <p:cNvPicPr preferRelativeResize="0"/>
          <p:nvPr/>
        </p:nvPicPr>
        <p:blipFill>
          <a:blip r:embed="rId5">
            <a:alphaModFix/>
          </a:blip>
          <a:stretch>
            <a:fillRect/>
          </a:stretch>
        </p:blipFill>
        <p:spPr>
          <a:xfrm>
            <a:off x="1792050" y="2735150"/>
            <a:ext cx="2166375" cy="2166375"/>
          </a:xfrm>
          <a:prstGeom prst="rect">
            <a:avLst/>
          </a:prstGeom>
          <a:noFill/>
          <a:ln>
            <a:noFill/>
          </a:ln>
        </p:spPr>
      </p:pic>
      <p:pic>
        <p:nvPicPr>
          <p:cNvPr id="89" name="Google Shape;89;p17"/>
          <p:cNvPicPr preferRelativeResize="0"/>
          <p:nvPr/>
        </p:nvPicPr>
        <p:blipFill>
          <a:blip r:embed="rId6">
            <a:alphaModFix/>
          </a:blip>
          <a:stretch>
            <a:fillRect/>
          </a:stretch>
        </p:blipFill>
        <p:spPr>
          <a:xfrm>
            <a:off x="3659400" y="3088175"/>
            <a:ext cx="2587800" cy="1645850"/>
          </a:xfrm>
          <a:prstGeom prst="rect">
            <a:avLst/>
          </a:prstGeom>
          <a:noFill/>
          <a:ln>
            <a:noFill/>
          </a:ln>
        </p:spPr>
      </p:pic>
      <p:pic>
        <p:nvPicPr>
          <p:cNvPr id="90" name="Google Shape;90;p17"/>
          <p:cNvPicPr preferRelativeResize="0"/>
          <p:nvPr/>
        </p:nvPicPr>
        <p:blipFill rotWithShape="1">
          <a:blip r:embed="rId7">
            <a:alphaModFix/>
          </a:blip>
          <a:srcRect b="0" l="0" r="0" t="0"/>
          <a:stretch/>
        </p:blipFill>
        <p:spPr>
          <a:xfrm>
            <a:off x="1274700" y="1156325"/>
            <a:ext cx="6019500" cy="2167200"/>
          </a:xfrm>
          <a:prstGeom prst="rect">
            <a:avLst/>
          </a:prstGeom>
          <a:noFill/>
          <a:ln>
            <a:noFill/>
          </a:ln>
        </p:spPr>
      </p:pic>
      <p:sp>
        <p:nvSpPr>
          <p:cNvPr id="91" name="Google Shape;91;p17"/>
          <p:cNvSpPr txBox="1"/>
          <p:nvPr/>
        </p:nvSpPr>
        <p:spPr>
          <a:xfrm>
            <a:off x="436650" y="616925"/>
            <a:ext cx="8270700" cy="53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rgbClr val="FFF2CC"/>
                </a:solidFill>
                <a:latin typeface="Oxygen"/>
                <a:ea typeface="Oxygen"/>
                <a:cs typeface="Oxygen"/>
                <a:sym typeface="Oxygen"/>
              </a:rPr>
              <a:t>Yeast consume sugars (everything from wheat, barley, rice, and corn, to lab glucose)</a:t>
            </a:r>
            <a:endParaRPr>
              <a:solidFill>
                <a:srgbClr val="FFF2CC"/>
              </a:solidFill>
              <a:latin typeface="Oxygen"/>
              <a:ea typeface="Oxygen"/>
              <a:cs typeface="Oxygen"/>
              <a:sym typeface="Oxyge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
                                        </p:tgtEl>
                                        <p:attrNameLst>
                                          <p:attrName>style.visibility</p:attrName>
                                        </p:attrNameLst>
                                      </p:cBhvr>
                                      <p:to>
                                        <p:strVal val="visible"/>
                                      </p:to>
                                    </p:set>
                                    <p:animEffect filter="fade" transition="in">
                                      <p:cBhvr>
                                        <p:cTn dur="1000"/>
                                        <p:tgtEl>
                                          <p:spTgt spid="8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8"/>
                                        </p:tgtEl>
                                        <p:attrNameLst>
                                          <p:attrName>style.visibility</p:attrName>
                                        </p:attrNameLst>
                                      </p:cBhvr>
                                      <p:to>
                                        <p:strVal val="visible"/>
                                      </p:to>
                                    </p:set>
                                    <p:animEffect filter="fade" transition="in">
                                      <p:cBhvr>
                                        <p:cTn dur="1000"/>
                                        <p:tgtEl>
                                          <p:spTgt spid="8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9"/>
                                        </p:tgtEl>
                                        <p:attrNameLst>
                                          <p:attrName>style.visibility</p:attrName>
                                        </p:attrNameLst>
                                      </p:cBhvr>
                                      <p:to>
                                        <p:strVal val="visible"/>
                                      </p:to>
                                    </p:set>
                                    <p:animEffect filter="fade" transition="in">
                                      <p:cBhvr>
                                        <p:cTn dur="1000"/>
                                        <p:tgtEl>
                                          <p:spTgt spid="8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6"/>
                                        </p:tgtEl>
                                        <p:attrNameLst>
                                          <p:attrName>style.visibility</p:attrName>
                                        </p:attrNameLst>
                                      </p:cBhvr>
                                      <p:to>
                                        <p:strVal val="visible"/>
                                      </p:to>
                                    </p:set>
                                    <p:animEffect filter="fade" transition="in">
                                      <p:cBhvr>
                                        <p:cTn dur="1000"/>
                                        <p:tgtEl>
                                          <p:spTgt spid="8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0"/>
                                        </p:tgtEl>
                                        <p:attrNameLst>
                                          <p:attrName>style.visibility</p:attrName>
                                        </p:attrNameLst>
                                      </p:cBhvr>
                                      <p:to>
                                        <p:strVal val="visible"/>
                                      </p:to>
                                    </p:set>
                                    <p:animEffect filter="fade" transition="in">
                                      <p:cBhvr>
                                        <p:cTn dur="1000"/>
                                        <p:tgtEl>
                                          <p:spTgt spid="9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5" name="Shape 95"/>
        <p:cNvGrpSpPr/>
        <p:nvPr/>
      </p:nvGrpSpPr>
      <p:grpSpPr>
        <a:xfrm>
          <a:off x="0" y="0"/>
          <a:ext cx="0" cy="0"/>
          <a:chOff x="0" y="0"/>
          <a:chExt cx="0" cy="0"/>
        </a:xfrm>
      </p:grpSpPr>
      <p:sp>
        <p:nvSpPr>
          <p:cNvPr id="96" name="Google Shape;96;p18"/>
          <p:cNvSpPr txBox="1"/>
          <p:nvPr/>
        </p:nvSpPr>
        <p:spPr>
          <a:xfrm>
            <a:off x="-33300" y="4711275"/>
            <a:ext cx="9210600" cy="43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i="1" lang="en">
                <a:solidFill>
                  <a:srgbClr val="3C78D8"/>
                </a:solidFill>
                <a:latin typeface="Oxygen"/>
                <a:ea typeface="Oxygen"/>
                <a:cs typeface="Oxygen"/>
                <a:sym typeface="Oxygen"/>
              </a:rPr>
              <a:t>When yeast eat sugar, we call that </a:t>
            </a:r>
            <a:r>
              <a:rPr b="1" i="1" lang="en">
                <a:solidFill>
                  <a:srgbClr val="3C78D8"/>
                </a:solidFill>
                <a:latin typeface="Oxygen"/>
                <a:ea typeface="Oxygen"/>
                <a:cs typeface="Oxygen"/>
                <a:sym typeface="Oxygen"/>
              </a:rPr>
              <a:t>f</a:t>
            </a:r>
            <a:r>
              <a:rPr b="1" i="1" lang="en">
                <a:solidFill>
                  <a:srgbClr val="3C78D8"/>
                </a:solidFill>
                <a:latin typeface="Oxygen"/>
                <a:ea typeface="Oxygen"/>
                <a:cs typeface="Oxygen"/>
                <a:sym typeface="Oxygen"/>
              </a:rPr>
              <a:t>ermentation </a:t>
            </a:r>
            <a:r>
              <a:rPr b="1" i="1" lang="en">
                <a:solidFill>
                  <a:srgbClr val="3C78D8"/>
                </a:solidFill>
                <a:latin typeface="Oxygen"/>
                <a:ea typeface="Oxygen"/>
                <a:cs typeface="Oxygen"/>
                <a:sym typeface="Oxygen"/>
              </a:rPr>
              <a:t>and it can produce useful products: CO2 and Ethanol</a:t>
            </a:r>
            <a:endParaRPr b="1" i="1">
              <a:solidFill>
                <a:srgbClr val="3C78D8"/>
              </a:solidFill>
              <a:latin typeface="Oxygen"/>
              <a:ea typeface="Oxygen"/>
              <a:cs typeface="Oxygen"/>
              <a:sym typeface="Oxygen"/>
            </a:endParaRPr>
          </a:p>
          <a:p>
            <a:pPr indent="0" lvl="0" marL="0" rtl="0" algn="l">
              <a:spcBef>
                <a:spcPts val="0"/>
              </a:spcBef>
              <a:spcAft>
                <a:spcPts val="0"/>
              </a:spcAft>
              <a:buNone/>
            </a:pPr>
            <a:r>
              <a:t/>
            </a:r>
            <a:endParaRPr b="1" i="1">
              <a:solidFill>
                <a:srgbClr val="3C78D8"/>
              </a:solidFill>
              <a:latin typeface="Oxygen"/>
              <a:ea typeface="Oxygen"/>
              <a:cs typeface="Oxygen"/>
              <a:sym typeface="Oxygen"/>
            </a:endParaRPr>
          </a:p>
        </p:txBody>
      </p:sp>
      <p:pic>
        <p:nvPicPr>
          <p:cNvPr id="97" name="Google Shape;97;p18"/>
          <p:cNvPicPr preferRelativeResize="0"/>
          <p:nvPr/>
        </p:nvPicPr>
        <p:blipFill rotWithShape="1">
          <a:blip r:embed="rId3">
            <a:alphaModFix/>
          </a:blip>
          <a:srcRect b="0" l="-10270" r="10269" t="0"/>
          <a:stretch/>
        </p:blipFill>
        <p:spPr>
          <a:xfrm>
            <a:off x="6297325" y="1469900"/>
            <a:ext cx="2581451" cy="1904075"/>
          </a:xfrm>
          <a:prstGeom prst="rect">
            <a:avLst/>
          </a:prstGeom>
          <a:noFill/>
          <a:ln>
            <a:noFill/>
          </a:ln>
        </p:spPr>
      </p:pic>
      <p:pic>
        <p:nvPicPr>
          <p:cNvPr id="98" name="Google Shape;98;p18"/>
          <p:cNvPicPr preferRelativeResize="0"/>
          <p:nvPr/>
        </p:nvPicPr>
        <p:blipFill rotWithShape="1">
          <a:blip r:embed="rId4">
            <a:alphaModFix/>
          </a:blip>
          <a:srcRect b="5350" l="0" r="0" t="-5350"/>
          <a:stretch/>
        </p:blipFill>
        <p:spPr>
          <a:xfrm>
            <a:off x="6591675" y="180325"/>
            <a:ext cx="2407626" cy="1354300"/>
          </a:xfrm>
          <a:prstGeom prst="rect">
            <a:avLst/>
          </a:prstGeom>
          <a:noFill/>
          <a:ln>
            <a:noFill/>
          </a:ln>
        </p:spPr>
      </p:pic>
      <p:pic>
        <p:nvPicPr>
          <p:cNvPr id="99" name="Google Shape;99;p18"/>
          <p:cNvPicPr preferRelativeResize="0"/>
          <p:nvPr/>
        </p:nvPicPr>
        <p:blipFill>
          <a:blip r:embed="rId5">
            <a:alphaModFix/>
          </a:blip>
          <a:stretch>
            <a:fillRect/>
          </a:stretch>
        </p:blipFill>
        <p:spPr>
          <a:xfrm>
            <a:off x="6681552" y="3159775"/>
            <a:ext cx="2301900" cy="1551501"/>
          </a:xfrm>
          <a:prstGeom prst="rect">
            <a:avLst/>
          </a:prstGeom>
          <a:noFill/>
          <a:ln>
            <a:noFill/>
          </a:ln>
        </p:spPr>
      </p:pic>
      <p:pic>
        <p:nvPicPr>
          <p:cNvPr id="100" name="Google Shape;100;p18"/>
          <p:cNvPicPr preferRelativeResize="0"/>
          <p:nvPr/>
        </p:nvPicPr>
        <p:blipFill>
          <a:blip r:embed="rId6">
            <a:alphaModFix/>
          </a:blip>
          <a:stretch>
            <a:fillRect/>
          </a:stretch>
        </p:blipFill>
        <p:spPr>
          <a:xfrm>
            <a:off x="5842050" y="115598"/>
            <a:ext cx="749625" cy="1354298"/>
          </a:xfrm>
          <a:prstGeom prst="rect">
            <a:avLst/>
          </a:prstGeom>
          <a:noFill/>
          <a:ln>
            <a:noFill/>
          </a:ln>
        </p:spPr>
      </p:pic>
      <p:pic>
        <p:nvPicPr>
          <p:cNvPr id="101" name="Google Shape;101;p18"/>
          <p:cNvPicPr preferRelativeResize="0"/>
          <p:nvPr/>
        </p:nvPicPr>
        <p:blipFill rotWithShape="1">
          <a:blip r:embed="rId7">
            <a:alphaModFix/>
          </a:blip>
          <a:srcRect b="7766" l="18924" r="20089" t="9697"/>
          <a:stretch/>
        </p:blipFill>
        <p:spPr>
          <a:xfrm>
            <a:off x="5114205" y="1469888"/>
            <a:ext cx="1567351" cy="2651437"/>
          </a:xfrm>
          <a:prstGeom prst="rect">
            <a:avLst/>
          </a:prstGeom>
          <a:noFill/>
          <a:ln>
            <a:noFill/>
          </a:ln>
        </p:spPr>
      </p:pic>
      <p:sp>
        <p:nvSpPr>
          <p:cNvPr id="102" name="Google Shape;102;p18"/>
          <p:cNvSpPr/>
          <p:nvPr/>
        </p:nvSpPr>
        <p:spPr>
          <a:xfrm>
            <a:off x="2686600" y="3735275"/>
            <a:ext cx="2496850" cy="891800"/>
          </a:xfrm>
          <a:custGeom>
            <a:rect b="b" l="l" r="r" t="t"/>
            <a:pathLst>
              <a:path extrusionOk="0" h="35672" w="99874">
                <a:moveTo>
                  <a:pt x="0" y="5593"/>
                </a:moveTo>
                <a:cubicBezTo>
                  <a:pt x="6459" y="10587"/>
                  <a:pt x="22105" y="36487"/>
                  <a:pt x="38751" y="35555"/>
                </a:cubicBezTo>
                <a:cubicBezTo>
                  <a:pt x="55397" y="34623"/>
                  <a:pt x="89687" y="5926"/>
                  <a:pt x="99874" y="0"/>
                </a:cubicBezTo>
              </a:path>
            </a:pathLst>
          </a:custGeom>
          <a:noFill/>
          <a:ln cap="flat" cmpd="sng" w="76200">
            <a:solidFill>
              <a:srgbClr val="FFFF00"/>
            </a:solidFill>
            <a:prstDash val="solid"/>
            <a:round/>
            <a:headEnd len="med" w="med" type="none"/>
            <a:tailEnd len="med" w="med" type="none"/>
          </a:ln>
        </p:spPr>
      </p:sp>
      <p:cxnSp>
        <p:nvCxnSpPr>
          <p:cNvPr id="103" name="Google Shape;103;p18"/>
          <p:cNvCxnSpPr/>
          <p:nvPr/>
        </p:nvCxnSpPr>
        <p:spPr>
          <a:xfrm flipH="1" rot="10800000">
            <a:off x="4867550" y="3495325"/>
            <a:ext cx="539400" cy="449700"/>
          </a:xfrm>
          <a:prstGeom prst="straightConnector1">
            <a:avLst/>
          </a:prstGeom>
          <a:noFill/>
          <a:ln cap="flat" cmpd="sng" w="76200">
            <a:solidFill>
              <a:srgbClr val="FFFF00"/>
            </a:solidFill>
            <a:prstDash val="solid"/>
            <a:round/>
            <a:headEnd len="med" w="med" type="none"/>
            <a:tailEnd len="med" w="med" type="triangle"/>
          </a:ln>
        </p:spPr>
      </p:cxnSp>
      <p:pic>
        <p:nvPicPr>
          <p:cNvPr id="104" name="Google Shape;104;p18"/>
          <p:cNvPicPr preferRelativeResize="0"/>
          <p:nvPr/>
        </p:nvPicPr>
        <p:blipFill>
          <a:blip r:embed="rId8">
            <a:alphaModFix/>
          </a:blip>
          <a:stretch>
            <a:fillRect/>
          </a:stretch>
        </p:blipFill>
        <p:spPr>
          <a:xfrm>
            <a:off x="256900" y="180325"/>
            <a:ext cx="4260050" cy="37647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2"/>
                                        </p:tgtEl>
                                        <p:attrNameLst>
                                          <p:attrName>style.visibility</p:attrName>
                                        </p:attrNameLst>
                                      </p:cBhvr>
                                      <p:to>
                                        <p:strVal val="visible"/>
                                      </p:to>
                                    </p:set>
                                    <p:animEffect filter="fade" transition="in">
                                      <p:cBhvr>
                                        <p:cTn dur="1000"/>
                                        <p:tgtEl>
                                          <p:spTgt spid="102"/>
                                        </p:tgtEl>
                                      </p:cBhvr>
                                    </p:animEffect>
                                  </p:childTnLst>
                                </p:cTn>
                              </p:par>
                              <p:par>
                                <p:cTn fill="hold" nodeType="withEffect" presetClass="entr" presetID="10" presetSubtype="0">
                                  <p:stCondLst>
                                    <p:cond delay="0"/>
                                  </p:stCondLst>
                                  <p:childTnLst>
                                    <p:set>
                                      <p:cBhvr>
                                        <p:cTn dur="1" fill="hold">
                                          <p:stCondLst>
                                            <p:cond delay="0"/>
                                          </p:stCondLst>
                                        </p:cTn>
                                        <p:tgtEl>
                                          <p:spTgt spid="103"/>
                                        </p:tgtEl>
                                        <p:attrNameLst>
                                          <p:attrName>style.visibility</p:attrName>
                                        </p:attrNameLst>
                                      </p:cBhvr>
                                      <p:to>
                                        <p:strVal val="visible"/>
                                      </p:to>
                                    </p:set>
                                    <p:animEffect filter="fade" transition="in">
                                      <p:cBhvr>
                                        <p:cTn dur="1000"/>
                                        <p:tgtEl>
                                          <p:spTgt spid="10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1"/>
                                        </p:tgtEl>
                                        <p:attrNameLst>
                                          <p:attrName>style.visibility</p:attrName>
                                        </p:attrNameLst>
                                      </p:cBhvr>
                                      <p:to>
                                        <p:strVal val="visible"/>
                                      </p:to>
                                    </p:set>
                                    <p:animEffect filter="fade" transition="in">
                                      <p:cBhvr>
                                        <p:cTn dur="1000"/>
                                        <p:tgtEl>
                                          <p:spTgt spid="10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9"/>
                                        </p:tgtEl>
                                        <p:attrNameLst>
                                          <p:attrName>style.visibility</p:attrName>
                                        </p:attrNameLst>
                                      </p:cBhvr>
                                      <p:to>
                                        <p:strVal val="visible"/>
                                      </p:to>
                                    </p:set>
                                    <p:animEffect filter="fade" transition="in">
                                      <p:cBhvr>
                                        <p:cTn dur="1000"/>
                                        <p:tgtEl>
                                          <p:spTgt spid="9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
                                        </p:tgtEl>
                                        <p:attrNameLst>
                                          <p:attrName>style.visibility</p:attrName>
                                        </p:attrNameLst>
                                      </p:cBhvr>
                                      <p:to>
                                        <p:strVal val="visible"/>
                                      </p:to>
                                    </p:set>
                                    <p:animEffect filter="fade" transition="in">
                                      <p:cBhvr>
                                        <p:cTn dur="1000"/>
                                        <p:tgtEl>
                                          <p:spTgt spid="98"/>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0"/>
                                        </p:tgtEl>
                                        <p:attrNameLst>
                                          <p:attrName>style.visibility</p:attrName>
                                        </p:attrNameLst>
                                      </p:cBhvr>
                                      <p:to>
                                        <p:strVal val="visible"/>
                                      </p:to>
                                    </p:set>
                                    <p:animEffect filter="fade" transition="in">
                                      <p:cBhvr>
                                        <p:cTn dur="1000"/>
                                        <p:tgtEl>
                                          <p:spTgt spid="10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7"/>
                                        </p:tgtEl>
                                        <p:attrNameLst>
                                          <p:attrName>style.visibility</p:attrName>
                                        </p:attrNameLst>
                                      </p:cBhvr>
                                      <p:to>
                                        <p:strVal val="visible"/>
                                      </p:to>
                                    </p:set>
                                    <p:animEffect filter="fade" transition="in">
                                      <p:cBhvr>
                                        <p:cTn dur="1000"/>
                                        <p:tgtEl>
                                          <p:spTgt spid="97"/>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96"/>
                                        </p:tgtEl>
                                        <p:attrNameLst>
                                          <p:attrName>style.visibility</p:attrName>
                                        </p:attrNameLst>
                                      </p:cBhvr>
                                      <p:to>
                                        <p:strVal val="visible"/>
                                      </p:to>
                                    </p:set>
                                    <p:anim calcmode="lin" valueType="num">
                                      <p:cBhvr additive="base">
                                        <p:cTn dur="1000"/>
                                        <p:tgtEl>
                                          <p:spTgt spid="96"/>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8" name="Shape 108"/>
        <p:cNvGrpSpPr/>
        <p:nvPr/>
      </p:nvGrpSpPr>
      <p:grpSpPr>
        <a:xfrm>
          <a:off x="0" y="0"/>
          <a:ext cx="0" cy="0"/>
          <a:chOff x="0" y="0"/>
          <a:chExt cx="0" cy="0"/>
        </a:xfrm>
      </p:grpSpPr>
      <p:sp>
        <p:nvSpPr>
          <p:cNvPr id="109" name="Google Shape;109;p19"/>
          <p:cNvSpPr txBox="1"/>
          <p:nvPr/>
        </p:nvSpPr>
        <p:spPr>
          <a:xfrm>
            <a:off x="3920225" y="126125"/>
            <a:ext cx="3630000" cy="117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rgbClr val="CFE2F3"/>
                </a:solidFill>
                <a:latin typeface="Oxygen"/>
                <a:ea typeface="Oxygen"/>
                <a:cs typeface="Oxygen"/>
                <a:sym typeface="Oxygen"/>
              </a:rPr>
              <a:t>Ethanol as a Biofuel</a:t>
            </a:r>
            <a:endParaRPr b="1" sz="2400">
              <a:solidFill>
                <a:srgbClr val="CFE2F3"/>
              </a:solidFill>
              <a:latin typeface="Oxygen"/>
              <a:ea typeface="Oxygen"/>
              <a:cs typeface="Oxygen"/>
              <a:sym typeface="Oxygen"/>
            </a:endParaRPr>
          </a:p>
        </p:txBody>
      </p:sp>
      <p:sp>
        <p:nvSpPr>
          <p:cNvPr id="110" name="Google Shape;110;p19"/>
          <p:cNvSpPr txBox="1"/>
          <p:nvPr/>
        </p:nvSpPr>
        <p:spPr>
          <a:xfrm>
            <a:off x="3319300" y="1204500"/>
            <a:ext cx="5160600" cy="3939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FFF2CC"/>
                </a:solidFill>
                <a:latin typeface="Oxygen"/>
                <a:ea typeface="Oxygen"/>
                <a:cs typeface="Oxygen"/>
                <a:sym typeface="Oxygen"/>
              </a:rPr>
              <a:t>Ethanol is made from biomass (plant materials) and today is present in upwards of 97% of U.S. gasoline where it helps to reduce air pollution and serves to oxygenate the gasoline </a:t>
            </a:r>
            <a:endParaRPr sz="1800">
              <a:solidFill>
                <a:srgbClr val="FFF2CC"/>
              </a:solidFill>
              <a:latin typeface="Oxygen"/>
              <a:ea typeface="Oxygen"/>
              <a:cs typeface="Oxygen"/>
              <a:sym typeface="Oxygen"/>
            </a:endParaRPr>
          </a:p>
          <a:p>
            <a:pPr indent="0" lvl="0" marL="0" rtl="0" algn="l">
              <a:spcBef>
                <a:spcPts val="0"/>
              </a:spcBef>
              <a:spcAft>
                <a:spcPts val="0"/>
              </a:spcAft>
              <a:buNone/>
            </a:pPr>
            <a:r>
              <a:t/>
            </a:r>
            <a:endParaRPr sz="1800">
              <a:solidFill>
                <a:srgbClr val="FFF2CC"/>
              </a:solidFill>
              <a:latin typeface="Oxygen"/>
              <a:ea typeface="Oxygen"/>
              <a:cs typeface="Oxygen"/>
              <a:sym typeface="Oxygen"/>
            </a:endParaRPr>
          </a:p>
          <a:p>
            <a:pPr indent="0" lvl="0" marL="0" rtl="0" algn="l">
              <a:spcBef>
                <a:spcPts val="0"/>
              </a:spcBef>
              <a:spcAft>
                <a:spcPts val="0"/>
              </a:spcAft>
              <a:buNone/>
            </a:pPr>
            <a:r>
              <a:rPr lang="en" sz="1800">
                <a:solidFill>
                  <a:srgbClr val="FFF2CC"/>
                </a:solidFill>
                <a:latin typeface="Oxygen"/>
                <a:ea typeface="Oxygen"/>
                <a:cs typeface="Oxygen"/>
                <a:sym typeface="Oxygen"/>
              </a:rPr>
              <a:t>Most of the ethanol produced in the US is made from corn grain and it has a positive energy balance</a:t>
            </a:r>
            <a:endParaRPr sz="1800">
              <a:solidFill>
                <a:srgbClr val="FFF2CC"/>
              </a:solidFill>
              <a:latin typeface="Oxygen"/>
              <a:ea typeface="Oxygen"/>
              <a:cs typeface="Oxygen"/>
              <a:sym typeface="Oxygen"/>
            </a:endParaRPr>
          </a:p>
          <a:p>
            <a:pPr indent="0" lvl="0" marL="0" rtl="0" algn="l">
              <a:spcBef>
                <a:spcPts val="0"/>
              </a:spcBef>
              <a:spcAft>
                <a:spcPts val="0"/>
              </a:spcAft>
              <a:buNone/>
            </a:pPr>
            <a:r>
              <a:t/>
            </a:r>
            <a:endParaRPr sz="1800">
              <a:solidFill>
                <a:srgbClr val="FFF2CC"/>
              </a:solidFill>
              <a:latin typeface="Oxygen"/>
              <a:ea typeface="Oxygen"/>
              <a:cs typeface="Oxygen"/>
              <a:sym typeface="Oxygen"/>
            </a:endParaRPr>
          </a:p>
          <a:p>
            <a:pPr indent="0" lvl="0" marL="0" rtl="0" algn="l">
              <a:spcBef>
                <a:spcPts val="0"/>
              </a:spcBef>
              <a:spcAft>
                <a:spcPts val="0"/>
              </a:spcAft>
              <a:buNone/>
            </a:pPr>
            <a:r>
              <a:rPr lang="en" sz="1800">
                <a:solidFill>
                  <a:srgbClr val="FFF2CC"/>
                </a:solidFill>
                <a:latin typeface="Oxygen"/>
                <a:ea typeface="Oxygen"/>
                <a:cs typeface="Oxygen"/>
                <a:sym typeface="Oxygen"/>
              </a:rPr>
              <a:t>A positive energy balance is when the sum total of the energy that went into the corn and the fuel production is less than the total energy contained in the fuel </a:t>
            </a:r>
            <a:endParaRPr sz="1800">
              <a:solidFill>
                <a:srgbClr val="FFF2CC"/>
              </a:solidFill>
              <a:latin typeface="Oxygen"/>
              <a:ea typeface="Oxygen"/>
              <a:cs typeface="Oxygen"/>
              <a:sym typeface="Oxygen"/>
            </a:endParaRPr>
          </a:p>
          <a:p>
            <a:pPr indent="0" lvl="0" marL="0" rtl="0" algn="l">
              <a:spcBef>
                <a:spcPts val="0"/>
              </a:spcBef>
              <a:spcAft>
                <a:spcPts val="0"/>
              </a:spcAft>
              <a:buNone/>
            </a:pPr>
            <a:r>
              <a:t/>
            </a:r>
            <a:endParaRPr sz="1800">
              <a:solidFill>
                <a:srgbClr val="FFF2CC"/>
              </a:solidFill>
              <a:latin typeface="Oxygen"/>
              <a:ea typeface="Oxygen"/>
              <a:cs typeface="Oxygen"/>
              <a:sym typeface="Oxygen"/>
            </a:endParaRPr>
          </a:p>
          <a:p>
            <a:pPr indent="0" lvl="0" marL="0" rtl="0" algn="l">
              <a:spcBef>
                <a:spcPts val="0"/>
              </a:spcBef>
              <a:spcAft>
                <a:spcPts val="0"/>
              </a:spcAft>
              <a:buClr>
                <a:schemeClr val="dk1"/>
              </a:buClr>
              <a:buSzPts val="1100"/>
              <a:buFont typeface="Arial"/>
              <a:buNone/>
            </a:pPr>
            <a:r>
              <a:t/>
            </a:r>
            <a:endParaRPr>
              <a:solidFill>
                <a:srgbClr val="FFF2CC"/>
              </a:solidFill>
              <a:latin typeface="Oxygen"/>
              <a:ea typeface="Oxygen"/>
              <a:cs typeface="Oxygen"/>
              <a:sym typeface="Oxygen"/>
            </a:endParaRPr>
          </a:p>
          <a:p>
            <a:pPr indent="0" lvl="0" marL="0" rtl="0" algn="l">
              <a:spcBef>
                <a:spcPts val="0"/>
              </a:spcBef>
              <a:spcAft>
                <a:spcPts val="0"/>
              </a:spcAft>
              <a:buClr>
                <a:schemeClr val="dk1"/>
              </a:buClr>
              <a:buSzPts val="1100"/>
              <a:buFont typeface="Arial"/>
              <a:buNone/>
            </a:pPr>
            <a:r>
              <a:t/>
            </a:r>
            <a:endParaRPr>
              <a:solidFill>
                <a:srgbClr val="FFF2CC"/>
              </a:solidFill>
              <a:latin typeface="Oxygen"/>
              <a:ea typeface="Oxygen"/>
              <a:cs typeface="Oxygen"/>
              <a:sym typeface="Oxygen"/>
            </a:endParaRPr>
          </a:p>
          <a:p>
            <a:pPr indent="0" lvl="0" marL="0" rtl="0" algn="l">
              <a:spcBef>
                <a:spcPts val="0"/>
              </a:spcBef>
              <a:spcAft>
                <a:spcPts val="0"/>
              </a:spcAft>
              <a:buNone/>
            </a:pPr>
            <a:r>
              <a:t/>
            </a:r>
            <a:endParaRPr>
              <a:solidFill>
                <a:srgbClr val="FFF2CC"/>
              </a:solidFill>
              <a:latin typeface="Oxygen"/>
              <a:ea typeface="Oxygen"/>
              <a:cs typeface="Oxygen"/>
              <a:sym typeface="Oxygen"/>
            </a:endParaRPr>
          </a:p>
        </p:txBody>
      </p:sp>
      <p:pic>
        <p:nvPicPr>
          <p:cNvPr id="111" name="Google Shape;111;p19"/>
          <p:cNvPicPr preferRelativeResize="0"/>
          <p:nvPr/>
        </p:nvPicPr>
        <p:blipFill rotWithShape="1">
          <a:blip r:embed="rId3">
            <a:alphaModFix/>
          </a:blip>
          <a:srcRect b="0" l="16690" r="12317" t="0"/>
          <a:stretch/>
        </p:blipFill>
        <p:spPr>
          <a:xfrm>
            <a:off x="221975" y="266250"/>
            <a:ext cx="2620823" cy="469682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 name="Shape 115"/>
        <p:cNvGrpSpPr/>
        <p:nvPr/>
      </p:nvGrpSpPr>
      <p:grpSpPr>
        <a:xfrm>
          <a:off x="0" y="0"/>
          <a:ext cx="0" cy="0"/>
          <a:chOff x="0" y="0"/>
          <a:chExt cx="0" cy="0"/>
        </a:xfrm>
      </p:grpSpPr>
      <p:sp>
        <p:nvSpPr>
          <p:cNvPr id="116" name="Google Shape;116;p20"/>
          <p:cNvSpPr txBox="1"/>
          <p:nvPr/>
        </p:nvSpPr>
        <p:spPr>
          <a:xfrm>
            <a:off x="2757000" y="112125"/>
            <a:ext cx="3630000" cy="1177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400">
                <a:solidFill>
                  <a:srgbClr val="FFFF00"/>
                </a:solidFill>
                <a:latin typeface="Oxygen"/>
                <a:ea typeface="Oxygen"/>
                <a:cs typeface="Oxygen"/>
                <a:sym typeface="Oxygen"/>
              </a:rPr>
              <a:t>Energy Demand </a:t>
            </a:r>
            <a:endParaRPr b="1" sz="2400">
              <a:solidFill>
                <a:srgbClr val="FFFF00"/>
              </a:solidFill>
              <a:latin typeface="Oxygen"/>
              <a:ea typeface="Oxygen"/>
              <a:cs typeface="Oxygen"/>
              <a:sym typeface="Oxygen"/>
            </a:endParaRPr>
          </a:p>
        </p:txBody>
      </p:sp>
      <p:pic>
        <p:nvPicPr>
          <p:cNvPr id="117" name="Google Shape;117;p20"/>
          <p:cNvPicPr preferRelativeResize="0"/>
          <p:nvPr/>
        </p:nvPicPr>
        <p:blipFill>
          <a:blip r:embed="rId3">
            <a:alphaModFix/>
          </a:blip>
          <a:stretch>
            <a:fillRect/>
          </a:stretch>
        </p:blipFill>
        <p:spPr>
          <a:xfrm>
            <a:off x="558825" y="787050"/>
            <a:ext cx="7904000" cy="3917650"/>
          </a:xfrm>
          <a:prstGeom prst="rect">
            <a:avLst/>
          </a:prstGeom>
          <a:noFill/>
          <a:ln>
            <a:noFill/>
          </a:ln>
        </p:spPr>
      </p:pic>
      <p:sp>
        <p:nvSpPr>
          <p:cNvPr id="118" name="Google Shape;118;p20"/>
          <p:cNvSpPr txBox="1"/>
          <p:nvPr/>
        </p:nvSpPr>
        <p:spPr>
          <a:xfrm>
            <a:off x="558822" y="4568900"/>
            <a:ext cx="3952200" cy="706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rgbClr val="FFFFFF"/>
                </a:solidFill>
                <a:latin typeface="Oxygen"/>
                <a:ea typeface="Oxygen"/>
                <a:cs typeface="Oxygen"/>
                <a:sym typeface="Oxygen"/>
              </a:rPr>
              <a:t>Source: U.S. Energy Information Administration</a:t>
            </a:r>
            <a:endParaRPr>
              <a:solidFill>
                <a:srgbClr val="FFFFFF"/>
              </a:solidFill>
              <a:latin typeface="Oxygen"/>
              <a:ea typeface="Oxygen"/>
              <a:cs typeface="Oxygen"/>
              <a:sym typeface="Oxyge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sp>
        <p:nvSpPr>
          <p:cNvPr id="123" name="Google Shape;123;p21"/>
          <p:cNvSpPr txBox="1"/>
          <p:nvPr/>
        </p:nvSpPr>
        <p:spPr>
          <a:xfrm>
            <a:off x="192750" y="4528500"/>
            <a:ext cx="8758500" cy="432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0000"/>
                </a:solidFill>
                <a:latin typeface="Oxygen"/>
                <a:ea typeface="Oxygen"/>
                <a:cs typeface="Oxygen"/>
                <a:sym typeface="Oxygen"/>
              </a:rPr>
              <a:t>In a typical plant, we need to connect the fermentation tanks, with other tanks that collect useful products</a:t>
            </a:r>
            <a:endParaRPr>
              <a:solidFill>
                <a:srgbClr val="FF0000"/>
              </a:solidFill>
              <a:latin typeface="Oxygen"/>
              <a:ea typeface="Oxygen"/>
              <a:cs typeface="Oxygen"/>
              <a:sym typeface="Oxygen"/>
            </a:endParaRPr>
          </a:p>
        </p:txBody>
      </p:sp>
      <p:pic>
        <p:nvPicPr>
          <p:cNvPr id="124" name="Google Shape;124;p21"/>
          <p:cNvPicPr preferRelativeResize="0"/>
          <p:nvPr/>
        </p:nvPicPr>
        <p:blipFill rotWithShape="1">
          <a:blip r:embed="rId3">
            <a:alphaModFix/>
          </a:blip>
          <a:srcRect b="6644" l="0" r="0" t="19281"/>
          <a:stretch/>
        </p:blipFill>
        <p:spPr>
          <a:xfrm>
            <a:off x="911625" y="252600"/>
            <a:ext cx="7320751" cy="406707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23"/>
                                        </p:tgtEl>
                                        <p:attrNameLst>
                                          <p:attrName>style.visibility</p:attrName>
                                        </p:attrNameLst>
                                      </p:cBhvr>
                                      <p:to>
                                        <p:strVal val="visible"/>
                                      </p:to>
                                    </p:set>
                                    <p:anim calcmode="lin" valueType="num">
                                      <p:cBhvr additive="base">
                                        <p:cTn dur="1000"/>
                                        <p:tgtEl>
                                          <p:spTgt spid="123"/>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